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  <p:sldMasterId id="2147484140" r:id="rId2"/>
  </p:sldMasterIdLst>
  <p:notesMasterIdLst>
    <p:notesMasterId r:id="rId16"/>
  </p:notesMasterIdLst>
  <p:sldIdLst>
    <p:sldId id="284" r:id="rId3"/>
    <p:sldId id="371" r:id="rId4"/>
    <p:sldId id="372" r:id="rId5"/>
    <p:sldId id="373" r:id="rId6"/>
    <p:sldId id="374" r:id="rId7"/>
    <p:sldId id="375" r:id="rId8"/>
    <p:sldId id="376" r:id="rId9"/>
    <p:sldId id="377" r:id="rId10"/>
    <p:sldId id="378" r:id="rId11"/>
    <p:sldId id="379" r:id="rId12"/>
    <p:sldId id="380" r:id="rId13"/>
    <p:sldId id="368" r:id="rId14"/>
    <p:sldId id="273" r:id="rId15"/>
  </p:sldIdLst>
  <p:sldSz cx="9144000" cy="5143500" type="screen16x9"/>
  <p:notesSz cx="6808788" cy="99409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9FCD"/>
    <a:srgbClr val="FF5050"/>
    <a:srgbClr val="E0FCE9"/>
    <a:srgbClr val="FFCCCC"/>
    <a:srgbClr val="EDEEEF"/>
    <a:srgbClr val="FF7C80"/>
    <a:srgbClr val="CFDDED"/>
    <a:srgbClr val="C00000"/>
    <a:srgbClr val="007434"/>
    <a:srgbClr val="328D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23" autoAdjust="0"/>
    <p:restoredTop sz="94660"/>
  </p:normalViewPr>
  <p:slideViewPr>
    <p:cSldViewPr snapToGrid="0">
      <p:cViewPr>
        <p:scale>
          <a:sx n="161" d="100"/>
          <a:sy n="161" d="100"/>
        </p:scale>
        <p:origin x="-2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355758002062405"/>
          <c:y val="3.8538262300721639E-2"/>
          <c:w val="0.73746419815476227"/>
          <c:h val="0.85302002930107113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выданных патентов, всего</c:v>
                </c:pt>
              </c:strCache>
            </c:strRef>
          </c:tx>
          <c:spPr>
            <a:solidFill>
              <a:srgbClr val="799FCD"/>
            </a:solidFill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302</c:v>
                </c:pt>
                <c:pt idx="1">
                  <c:v>677</c:v>
                </c:pt>
                <c:pt idx="2">
                  <c:v>1267</c:v>
                </c:pt>
                <c:pt idx="3">
                  <c:v>1926</c:v>
                </c:pt>
                <c:pt idx="4">
                  <c:v>2283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выданных патентов с налоговой ставкой 0%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2">
                  <c:v>14</c:v>
                </c:pt>
                <c:pt idx="3">
                  <c:v>48</c:v>
                </c:pt>
                <c:pt idx="4">
                  <c:v>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1881344"/>
        <c:axId val="83202048"/>
        <c:axId val="0"/>
      </c:bar3DChart>
      <c:catAx>
        <c:axId val="81881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202048"/>
        <c:crosses val="autoZero"/>
        <c:auto val="1"/>
        <c:lblAlgn val="ctr"/>
        <c:lblOffset val="100"/>
        <c:noMultiLvlLbl val="0"/>
      </c:catAx>
      <c:valAx>
        <c:axId val="83202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8813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408335666627964"/>
          <c:y val="3.2526052586621952E-2"/>
          <c:w val="0.15550901107006029"/>
          <c:h val="0.61673598492496129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0.70516</cdr:x>
      <cdr:y>0.02552</cdr:y>
    </cdr:from>
    <cdr:to>
      <cdr:x>0.78321</cdr:x>
      <cdr:y>0.09766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162864" y="92441"/>
          <a:ext cx="571447" cy="2612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rPr>
            <a:t>69</a:t>
          </a:r>
        </a:p>
      </cdr:txBody>
    </cdr:sp>
  </cdr:relSizeAnchor>
  <cdr:relSizeAnchor xmlns:cdr="http://schemas.openxmlformats.org/drawingml/2006/chartDrawing">
    <cdr:from>
      <cdr:x>0.70232</cdr:x>
      <cdr:y>0.0116</cdr:y>
    </cdr:from>
    <cdr:to>
      <cdr:x>0.86979</cdr:x>
      <cdr:y>0.08475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142057" y="55995"/>
          <a:ext cx="1226127" cy="3532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ru-RU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0.54478</cdr:x>
      <cdr:y>0.16437</cdr:y>
    </cdr:from>
    <cdr:to>
      <cdr:x>0.6342</cdr:x>
      <cdr:y>0.22461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988666" y="793750"/>
          <a:ext cx="654627" cy="2909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ru-RU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0.54762</cdr:x>
      <cdr:y>0.13639</cdr:y>
    </cdr:from>
    <cdr:to>
      <cdr:x>0.6271</cdr:x>
      <cdr:y>0.23752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009449" y="658669"/>
          <a:ext cx="581890" cy="4883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rPr>
            <a:t>48</a:t>
          </a:r>
        </a:p>
      </cdr:txBody>
    </cdr:sp>
  </cdr:relSizeAnchor>
  <cdr:relSizeAnchor xmlns:cdr="http://schemas.openxmlformats.org/drawingml/2006/chartDrawing">
    <cdr:from>
      <cdr:x>0.41705</cdr:x>
      <cdr:y>0.36232</cdr:y>
    </cdr:from>
    <cdr:to>
      <cdr:x>0.5235</cdr:x>
      <cdr:y>0.45484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053484" y="1749714"/>
          <a:ext cx="779318" cy="4468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ru-RU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0.41989</cdr:x>
      <cdr:y>0.33435</cdr:y>
    </cdr:from>
    <cdr:to>
      <cdr:x>0.50079</cdr:x>
      <cdr:y>0.44624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074267" y="1614631"/>
          <a:ext cx="592282" cy="5403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rPr>
            <a:t>14</a:t>
          </a:r>
        </a:p>
      </cdr:txBody>
    </cdr:sp>
  </cdr:relSizeAnchor>
  <cdr:relSizeAnchor xmlns:cdr="http://schemas.openxmlformats.org/drawingml/2006/chartDrawing">
    <cdr:from>
      <cdr:x>0.14882</cdr:x>
      <cdr:y>0.68077</cdr:y>
    </cdr:from>
    <cdr:to>
      <cdr:x>0.22972</cdr:x>
      <cdr:y>0.75823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089602" y="3287568"/>
          <a:ext cx="592282" cy="3740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rPr>
            <a:t>302</a:t>
          </a:r>
        </a:p>
      </cdr:txBody>
    </cdr:sp>
  </cdr:relSizeAnchor>
  <cdr:relSizeAnchor xmlns:cdr="http://schemas.openxmlformats.org/drawingml/2006/chartDrawing">
    <cdr:from>
      <cdr:x>0.27655</cdr:x>
      <cdr:y>0.54124</cdr:y>
    </cdr:from>
    <cdr:to>
      <cdr:x>0.37732</cdr:x>
      <cdr:y>0.6571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024775" y="1960319"/>
          <a:ext cx="737792" cy="4196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rPr>
            <a:t>677</a:t>
          </a:r>
        </a:p>
      </cdr:txBody>
    </cdr:sp>
  </cdr:relSizeAnchor>
  <cdr:relSizeAnchor xmlns:cdr="http://schemas.openxmlformats.org/drawingml/2006/chartDrawing">
    <cdr:from>
      <cdr:x>0.33332</cdr:x>
      <cdr:y>0.47206</cdr:y>
    </cdr:from>
    <cdr:to>
      <cdr:x>0.42699</cdr:x>
      <cdr:y>0.56673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440420" y="2279650"/>
          <a:ext cx="6858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rPr>
            <a:t>1267</a:t>
          </a:r>
        </a:p>
      </cdr:txBody>
    </cdr:sp>
  </cdr:relSizeAnchor>
  <cdr:relSizeAnchor xmlns:cdr="http://schemas.openxmlformats.org/drawingml/2006/chartDrawing">
    <cdr:from>
      <cdr:x>0.45537</cdr:x>
      <cdr:y>0.25904</cdr:y>
    </cdr:from>
    <cdr:to>
      <cdr:x>0.56323</cdr:x>
      <cdr:y>0.32359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3334039" y="1250951"/>
          <a:ext cx="789709" cy="3117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rPr>
            <a:t>1926</a:t>
          </a:r>
        </a:p>
      </cdr:txBody>
    </cdr:sp>
  </cdr:relSizeAnchor>
  <cdr:relSizeAnchor xmlns:cdr="http://schemas.openxmlformats.org/drawingml/2006/chartDrawing">
    <cdr:from>
      <cdr:x>0.61995</cdr:x>
      <cdr:y>0.145</cdr:y>
    </cdr:from>
    <cdr:to>
      <cdr:x>0.71793</cdr:x>
      <cdr:y>0.23752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4539029" y="525173"/>
          <a:ext cx="717331" cy="335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rPr>
            <a:t>2283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689" cy="498966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494" y="0"/>
            <a:ext cx="2950689" cy="498966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4093DC7-BBEE-4900-9345-925BA37B0771}" type="datetimeFigureOut">
              <a:rPr lang="ru-RU"/>
              <a:pPr>
                <a:defRPr/>
              </a:pPr>
              <a:t>26.02.2019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1" y="4783351"/>
            <a:ext cx="5447674" cy="3914959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1961"/>
            <a:ext cx="2950689" cy="498966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494" y="9441961"/>
            <a:ext cx="2950689" cy="498966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DE45617-C318-487B-87E6-07DE8B417C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9626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4238" cy="3355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810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4238" cy="3355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540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98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24601" y="367907"/>
            <a:ext cx="1835150" cy="445889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5985" y="367907"/>
            <a:ext cx="5356225" cy="44588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193"/>
            <a:ext cx="9142412" cy="5141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522769"/>
            <a:ext cx="7772400" cy="1102519"/>
          </a:xfrm>
        </p:spPr>
        <p:txBody>
          <a:bodyPr>
            <a:norm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7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546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191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9"/>
          <p:cNvSpPr txBox="1"/>
          <p:nvPr/>
        </p:nvSpPr>
        <p:spPr>
          <a:xfrm>
            <a:off x="5926140" y="3845718"/>
            <a:ext cx="923925" cy="282179"/>
          </a:xfrm>
          <a:prstGeom prst="rect">
            <a:avLst/>
          </a:prstGeom>
          <a:noFill/>
        </p:spPr>
        <p:txBody>
          <a:bodyPr lIns="80147" tIns="40075" rIns="80147" bIns="40075"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8"/>
            <a:ext cx="7320689" cy="3621940"/>
          </a:xfrm>
        </p:spPr>
        <p:txBody>
          <a:bodyPr/>
          <a:lstStyle>
            <a:lvl1pPr marL="318633" indent="0">
              <a:buFontTx/>
              <a:buNone/>
              <a:defRPr b="1">
                <a:latin typeface="+mj-lt"/>
              </a:defRPr>
            </a:lvl1pPr>
            <a:lvl2pPr marL="315851" indent="2783">
              <a:defRPr>
                <a:latin typeface="+mj-lt"/>
              </a:defRPr>
            </a:lvl2pPr>
            <a:lvl3pPr marL="550998" indent="-228192">
              <a:tabLst/>
              <a:defRPr>
                <a:latin typeface="+mj-lt"/>
              </a:defRPr>
            </a:lvl3pPr>
            <a:lvl4pPr marL="0" indent="315851">
              <a:lnSpc>
                <a:spcPts val="1579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9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7" y="375807"/>
            <a:ext cx="7337192" cy="829352"/>
          </a:xfrm>
        </p:spPr>
        <p:txBody>
          <a:bodyPr/>
          <a:lstStyle>
            <a:lvl1pPr marL="0" marR="0" indent="0" defTabSz="91421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en-US" noProof="0" dirty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AAC7B-5B8F-42B3-88A7-3F729EE16277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332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5"/>
            <a:ext cx="9142413" cy="514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8"/>
            <a:ext cx="7320689" cy="3621940"/>
          </a:xfrm>
        </p:spPr>
        <p:txBody>
          <a:bodyPr/>
          <a:lstStyle>
            <a:lvl1pPr marL="318633" indent="0">
              <a:buFontTx/>
              <a:buNone/>
              <a:defRPr b="1">
                <a:latin typeface="+mj-lt"/>
              </a:defRPr>
            </a:lvl1pPr>
            <a:lvl2pPr marL="318633" indent="0">
              <a:defRPr>
                <a:latin typeface="+mj-lt"/>
              </a:defRPr>
            </a:lvl2pPr>
            <a:lvl3pPr marL="550998" indent="-228192">
              <a:defRPr>
                <a:latin typeface="+mj-lt"/>
              </a:defRPr>
            </a:lvl3pPr>
            <a:lvl4pPr marL="0" indent="315851">
              <a:defRPr>
                <a:latin typeface="+mj-lt"/>
              </a:defRPr>
            </a:lvl4pPr>
            <a:lvl5pPr marL="1257834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27" y="375807"/>
            <a:ext cx="7337901" cy="829352"/>
          </a:xfrm>
        </p:spPr>
        <p:txBody>
          <a:bodyPr/>
          <a:lstStyle>
            <a:lvl1pPr marL="0" marR="0" indent="0" defTabSz="91421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en-US" noProof="0" dirty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35318-44FE-42B3-B076-75DF83B42F6A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936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4"/>
            <a:ext cx="9142413" cy="5141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40" y="759379"/>
            <a:ext cx="7320689" cy="151847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40" y="2572290"/>
            <a:ext cx="7320689" cy="225480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0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8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ADFE3-7A53-4F7F-A028-F1C18AD9DB6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387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191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1"/>
            <a:ext cx="7337192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6" y="1205156"/>
            <a:ext cx="3620764" cy="35218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43" y="1205156"/>
            <a:ext cx="3644897" cy="35218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C476B-D5B1-4B47-946C-59DED4F891C3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7945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4" y="375800"/>
            <a:ext cx="7864166" cy="82935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46" y="1205154"/>
            <a:ext cx="3674753" cy="4260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7" indent="0">
              <a:buNone/>
              <a:defRPr sz="2000" b="1"/>
            </a:lvl2pPr>
            <a:lvl3pPr marL="914216" indent="0">
              <a:buNone/>
              <a:defRPr sz="1800" b="1"/>
            </a:lvl3pPr>
            <a:lvl4pPr marL="1371324" indent="0">
              <a:buNone/>
              <a:defRPr sz="1600" b="1"/>
            </a:lvl4pPr>
            <a:lvl5pPr marL="1828432" indent="0">
              <a:buNone/>
              <a:defRPr sz="1600" b="1"/>
            </a:lvl5pPr>
            <a:lvl6pPr marL="2285539" indent="0">
              <a:buNone/>
              <a:defRPr sz="1600" b="1"/>
            </a:lvl6pPr>
            <a:lvl7pPr marL="2742647" indent="0">
              <a:buNone/>
              <a:defRPr sz="1600" b="1"/>
            </a:lvl7pPr>
            <a:lvl8pPr marL="3199755" indent="0">
              <a:buNone/>
              <a:defRPr sz="1600" b="1"/>
            </a:lvl8pPr>
            <a:lvl9pPr marL="365686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46" y="1631157"/>
            <a:ext cx="3674753" cy="31959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19" y="1205154"/>
            <a:ext cx="3587825" cy="4260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7" indent="0">
              <a:buNone/>
              <a:defRPr sz="2000" b="1"/>
            </a:lvl2pPr>
            <a:lvl3pPr marL="914216" indent="0">
              <a:buNone/>
              <a:defRPr sz="1800" b="1"/>
            </a:lvl3pPr>
            <a:lvl4pPr marL="1371324" indent="0">
              <a:buNone/>
              <a:defRPr sz="1600" b="1"/>
            </a:lvl4pPr>
            <a:lvl5pPr marL="1828432" indent="0">
              <a:buNone/>
              <a:defRPr sz="1600" b="1"/>
            </a:lvl5pPr>
            <a:lvl6pPr marL="2285539" indent="0">
              <a:buNone/>
              <a:defRPr sz="1600" b="1"/>
            </a:lvl6pPr>
            <a:lvl7pPr marL="2742647" indent="0">
              <a:buNone/>
              <a:defRPr sz="1600" b="1"/>
            </a:lvl7pPr>
            <a:lvl8pPr marL="3199755" indent="0">
              <a:buNone/>
              <a:defRPr sz="1600" b="1"/>
            </a:lvl8pPr>
            <a:lvl9pPr marL="365686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19" y="1641073"/>
            <a:ext cx="3587825" cy="31860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CCA25-9ADD-4817-A661-78CBB166EE20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1930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191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1"/>
            <a:ext cx="7864166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CC72F-CCD3-496E-9960-2ACE0AAD8025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7145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91501" y="4404122"/>
            <a:ext cx="566738" cy="490538"/>
          </a:xfrm>
        </p:spPr>
        <p:txBody>
          <a:bodyPr/>
          <a:lstStyle>
            <a:lvl1pPr algn="ctr">
              <a:defRPr sz="2400" i="0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6BEFDE15-84C4-4FBA-8A92-D44ADA243BAA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172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07" indent="0">
              <a:buNone/>
              <a:defRPr sz="1200"/>
            </a:lvl2pPr>
            <a:lvl3pPr marL="914216" indent="0">
              <a:buNone/>
              <a:defRPr sz="1000"/>
            </a:lvl3pPr>
            <a:lvl4pPr marL="1371324" indent="0">
              <a:buNone/>
              <a:defRPr sz="900"/>
            </a:lvl4pPr>
            <a:lvl5pPr marL="1828432" indent="0">
              <a:buNone/>
              <a:defRPr sz="900"/>
            </a:lvl5pPr>
            <a:lvl6pPr marL="2285539" indent="0">
              <a:buNone/>
              <a:defRPr sz="900"/>
            </a:lvl6pPr>
            <a:lvl7pPr marL="2742647" indent="0">
              <a:buNone/>
              <a:defRPr sz="900"/>
            </a:lvl7pPr>
            <a:lvl8pPr marL="3199755" indent="0">
              <a:buNone/>
              <a:defRPr sz="900"/>
            </a:lvl8pPr>
            <a:lvl9pPr marL="365686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63D4F-9A63-4A1B-A268-07038B2D0C14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8372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07" indent="0">
              <a:buNone/>
              <a:defRPr sz="2800"/>
            </a:lvl2pPr>
            <a:lvl3pPr marL="914216" indent="0">
              <a:buNone/>
              <a:defRPr sz="2400"/>
            </a:lvl3pPr>
            <a:lvl4pPr marL="1371324" indent="0">
              <a:buNone/>
              <a:defRPr sz="2000"/>
            </a:lvl4pPr>
            <a:lvl5pPr marL="1828432" indent="0">
              <a:buNone/>
              <a:defRPr sz="2000"/>
            </a:lvl5pPr>
            <a:lvl6pPr marL="2285539" indent="0">
              <a:buNone/>
              <a:defRPr sz="2000"/>
            </a:lvl6pPr>
            <a:lvl7pPr marL="2742647" indent="0">
              <a:buNone/>
              <a:defRPr sz="2000"/>
            </a:lvl7pPr>
            <a:lvl8pPr marL="3199755" indent="0">
              <a:buNone/>
              <a:defRPr sz="2000"/>
            </a:lvl8pPr>
            <a:lvl9pPr marL="3656863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07" indent="0">
              <a:buNone/>
              <a:defRPr sz="1200"/>
            </a:lvl2pPr>
            <a:lvl3pPr marL="914216" indent="0">
              <a:buNone/>
              <a:defRPr sz="1000"/>
            </a:lvl3pPr>
            <a:lvl4pPr marL="1371324" indent="0">
              <a:buNone/>
              <a:defRPr sz="900"/>
            </a:lvl4pPr>
            <a:lvl5pPr marL="1828432" indent="0">
              <a:buNone/>
              <a:defRPr sz="900"/>
            </a:lvl5pPr>
            <a:lvl6pPr marL="2285539" indent="0">
              <a:buNone/>
              <a:defRPr sz="900"/>
            </a:lvl6pPr>
            <a:lvl7pPr marL="2742647" indent="0">
              <a:buNone/>
              <a:defRPr sz="900"/>
            </a:lvl7pPr>
            <a:lvl8pPr marL="3199755" indent="0">
              <a:buNone/>
              <a:defRPr sz="900"/>
            </a:lvl8pPr>
            <a:lvl9pPr marL="365686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333E6-6B9D-45C5-80AC-9FEA02D3D99A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5840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BC9E-C8DB-4E98-B502-6E40796A294F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4938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68" y="227410"/>
            <a:ext cx="2405063" cy="4838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10"/>
            <a:ext cx="7065962" cy="4838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0E4C7-E392-431E-BAA7-5DECF0DD72B2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18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345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5977" y="1200150"/>
            <a:ext cx="3595688" cy="36266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64127" y="1200150"/>
            <a:ext cx="3595687" cy="36266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139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139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786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94" y="1193"/>
            <a:ext cx="9142809" cy="5141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8787" name="Заголовок 1"/>
          <p:cNvSpPr>
            <a:spLocks noGrp="1"/>
          </p:cNvSpPr>
          <p:nvPr>
            <p:ph type="title"/>
          </p:nvPr>
        </p:nvSpPr>
        <p:spPr bwMode="auto">
          <a:xfrm>
            <a:off x="815579" y="367903"/>
            <a:ext cx="7343775" cy="83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18788" name="Текст 2"/>
          <p:cNvSpPr>
            <a:spLocks noGrp="1"/>
          </p:cNvSpPr>
          <p:nvPr>
            <p:ph type="body" idx="1"/>
          </p:nvPr>
        </p:nvSpPr>
        <p:spPr bwMode="auto">
          <a:xfrm>
            <a:off x="815579" y="1200150"/>
            <a:ext cx="7343775" cy="3626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  <p:sldLayoutId id="2147483967" r:id="rId2"/>
    <p:sldLayoutId id="2147483966" r:id="rId3"/>
    <p:sldLayoutId id="2147483965" r:id="rId4"/>
    <p:sldLayoutId id="2147483964" r:id="rId5"/>
    <p:sldLayoutId id="2147483963" r:id="rId6"/>
    <p:sldLayoutId id="2147483962" r:id="rId7"/>
    <p:sldLayoutId id="2147483961" r:id="rId8"/>
    <p:sldLayoutId id="2147483960" r:id="rId9"/>
    <p:sldLayoutId id="2147483959" r:id="rId10"/>
    <p:sldLayoutId id="2147483958" r:id="rId11"/>
  </p:sldLayoutIdLst>
  <p:hf hdr="0" ftr="0" dt="0"/>
  <p:txStyles>
    <p:titleStyle>
      <a:lvl1pPr algn="l" defTabSz="912791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+mj-lt"/>
          <a:ea typeface="+mj-ea"/>
          <a:cs typeface="+mj-cs"/>
        </a:defRPr>
      </a:lvl1pPr>
      <a:lvl2pPr algn="l" defTabSz="912791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2pPr>
      <a:lvl3pPr algn="l" defTabSz="912791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3pPr>
      <a:lvl4pPr algn="l" defTabSz="912791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4pPr>
      <a:lvl5pPr algn="l" defTabSz="912791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5pPr>
      <a:lvl6pPr marL="457189" algn="l" defTabSz="912791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6pPr>
      <a:lvl7pPr marL="914377" algn="l" defTabSz="912791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7pPr>
      <a:lvl8pPr marL="1371566" algn="l" defTabSz="912791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8pPr>
      <a:lvl9pPr marL="1828754" algn="l" defTabSz="912791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9pPr>
    </p:titleStyle>
    <p:bodyStyle>
      <a:lvl1pPr marL="317492" algn="l" defTabSz="912791" rtl="0" eaLnBrk="0" fontAlgn="base" hangingPunct="0">
        <a:spcBef>
          <a:spcPct val="20000"/>
        </a:spcBef>
        <a:spcAft>
          <a:spcPct val="0"/>
        </a:spcAft>
        <a:buFont typeface="+mj-lt"/>
        <a:defRPr sz="3200">
          <a:solidFill>
            <a:srgbClr val="005AA9"/>
          </a:solidFill>
          <a:latin typeface="+mn-lt"/>
          <a:ea typeface="+mn-ea"/>
          <a:cs typeface="+mn-cs"/>
        </a:defRPr>
      </a:lvl1pPr>
      <a:lvl2pPr marL="317492" algn="l" defTabSz="912791" rtl="0" eaLnBrk="0" fontAlgn="base" hangingPunct="0">
        <a:spcBef>
          <a:spcPct val="20000"/>
        </a:spcBef>
        <a:spcAft>
          <a:spcPct val="0"/>
        </a:spcAft>
        <a:buFont typeface="Arial" charset="0"/>
        <a:defRPr sz="2100">
          <a:solidFill>
            <a:srgbClr val="504F53"/>
          </a:solidFill>
          <a:latin typeface="+mn-lt"/>
        </a:defRPr>
      </a:lvl2pPr>
      <a:lvl3pPr marL="623872" indent="-227008" algn="l" defTabSz="912791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100">
          <a:solidFill>
            <a:srgbClr val="504F53"/>
          </a:solidFill>
          <a:latin typeface="+mn-lt"/>
        </a:defRPr>
      </a:lvl3pPr>
      <a:lvl4pPr indent="314317" algn="just" defTabSz="912791" rtl="0" eaLnBrk="0" fontAlgn="base" hangingPunct="0">
        <a:lnSpc>
          <a:spcPts val="1575"/>
        </a:lnSpc>
        <a:spcBef>
          <a:spcPts val="351"/>
        </a:spcBef>
        <a:spcAft>
          <a:spcPct val="0"/>
        </a:spcAft>
        <a:buFont typeface="Arial" charset="0"/>
        <a:defRPr sz="1400">
          <a:solidFill>
            <a:srgbClr val="504F53"/>
          </a:solidFill>
          <a:latin typeface="+mn-lt"/>
        </a:defRPr>
      </a:lvl4pPr>
      <a:lvl5pPr marL="1257269" algn="l" defTabSz="912791" rtl="0" eaLnBrk="0" fontAlgn="base" hangingPunct="0">
        <a:lnSpc>
          <a:spcPts val="1575"/>
        </a:lnSpc>
        <a:spcBef>
          <a:spcPts val="351"/>
        </a:spcBef>
        <a:spcAft>
          <a:spcPct val="0"/>
        </a:spcAft>
        <a:buFont typeface="Arial" charset="0"/>
        <a:defRPr sz="1200">
          <a:solidFill>
            <a:srgbClr val="8D8C90"/>
          </a:solidFill>
          <a:latin typeface="+mn-lt"/>
        </a:defRPr>
      </a:lvl5pPr>
      <a:lvl6pPr marL="1714457" algn="l" defTabSz="912791" rtl="0" fontAlgn="base">
        <a:lnSpc>
          <a:spcPts val="1575"/>
        </a:lnSpc>
        <a:spcBef>
          <a:spcPts val="351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6pPr>
      <a:lvl7pPr marL="2171646" algn="l" defTabSz="912791" rtl="0" fontAlgn="base">
        <a:lnSpc>
          <a:spcPts val="1575"/>
        </a:lnSpc>
        <a:spcBef>
          <a:spcPts val="351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7pPr>
      <a:lvl8pPr marL="2628834" algn="l" defTabSz="912791" rtl="0" fontAlgn="base">
        <a:lnSpc>
          <a:spcPts val="1575"/>
        </a:lnSpc>
        <a:spcBef>
          <a:spcPts val="351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8pPr>
      <a:lvl9pPr marL="3086023" algn="l" defTabSz="912791" rtl="0" fontAlgn="base">
        <a:lnSpc>
          <a:spcPts val="1575"/>
        </a:lnSpc>
        <a:spcBef>
          <a:spcPts val="351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5" y="367903"/>
            <a:ext cx="7343775" cy="83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7891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5" y="1200150"/>
            <a:ext cx="7343775" cy="3626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88"/>
            <a:ext cx="2133600" cy="273844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88"/>
            <a:ext cx="2895600" cy="273844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853" y="4531545"/>
            <a:ext cx="619125" cy="473869"/>
          </a:xfrm>
          <a:prstGeom prst="rect">
            <a:avLst/>
          </a:prstGeom>
        </p:spPr>
        <p:txBody>
          <a:bodyPr vert="horz" lIns="91424" tIns="45712" rIns="91424" bIns="45712" rtlCol="0" anchor="ctr">
            <a:normAutofit/>
          </a:bodyPr>
          <a:lstStyle>
            <a:lvl1pPr algn="ctr">
              <a:lnSpc>
                <a:spcPts val="2104"/>
              </a:lnSpc>
              <a:defRPr sz="2400" smtClean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9765679-BEBA-4483-A580-85B94F47C386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4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  <p:sldLayoutId id="2147484152" r:id="rId12"/>
  </p:sldLayoutIdLst>
  <p:hf hdr="0" ftr="0" dt="0"/>
  <p:txStyles>
    <p:titleStyle>
      <a:lvl1pPr algn="l" defTabSz="912791" rtl="0" fontAlgn="base">
        <a:lnSpc>
          <a:spcPts val="4563"/>
        </a:lnSpc>
        <a:spcBef>
          <a:spcPct val="0"/>
        </a:spcBef>
        <a:spcAft>
          <a:spcPct val="0"/>
        </a:spcAft>
        <a:defRPr sz="37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912791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2pPr>
      <a:lvl3pPr algn="l" defTabSz="912791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3pPr>
      <a:lvl4pPr algn="l" defTabSz="912791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4pPr>
      <a:lvl5pPr algn="l" defTabSz="912791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5pPr>
      <a:lvl6pPr marL="457189" algn="l" defTabSz="912791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6pPr>
      <a:lvl7pPr marL="914377" algn="l" defTabSz="912791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7pPr>
      <a:lvl8pPr marL="1371566" algn="l" defTabSz="912791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8pPr>
      <a:lvl9pPr marL="1828754" algn="l" defTabSz="912791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9pPr>
    </p:titleStyle>
    <p:bodyStyle>
      <a:lvl1pPr marL="317492" algn="l" defTabSz="912791" rtl="0" fontAlgn="base">
        <a:spcBef>
          <a:spcPct val="20000"/>
        </a:spcBef>
        <a:spcAft>
          <a:spcPct val="0"/>
        </a:spcAft>
        <a:buFont typeface="+mj-lt"/>
        <a:defRPr sz="3200" kern="1200">
          <a:solidFill>
            <a:srgbClr val="005AA9"/>
          </a:solidFill>
          <a:latin typeface="+mj-lt"/>
          <a:ea typeface="+mn-ea"/>
          <a:cs typeface="+mn-cs"/>
        </a:defRPr>
      </a:lvl1pPr>
      <a:lvl2pPr marL="317492" algn="l" defTabSz="912791" rtl="0" fontAlgn="base">
        <a:spcBef>
          <a:spcPct val="20000"/>
        </a:spcBef>
        <a:spcAft>
          <a:spcPct val="0"/>
        </a:spcAft>
        <a:buFont typeface="Arial" charset="0"/>
        <a:defRPr sz="2100" kern="1200">
          <a:solidFill>
            <a:srgbClr val="504F53"/>
          </a:solidFill>
          <a:latin typeface="+mj-lt"/>
          <a:ea typeface="+mn-ea"/>
          <a:cs typeface="+mn-cs"/>
        </a:defRPr>
      </a:lvl2pPr>
      <a:lvl3pPr marL="623872" indent="-227008" algn="l" defTabSz="912791" rtl="0" fontAlgn="base">
        <a:spcBef>
          <a:spcPct val="20000"/>
        </a:spcBef>
        <a:spcAft>
          <a:spcPct val="0"/>
        </a:spcAft>
        <a:buFont typeface="Arial" charset="0"/>
        <a:buChar char="•"/>
        <a:defRPr sz="2100" kern="1200">
          <a:solidFill>
            <a:srgbClr val="504F53"/>
          </a:solidFill>
          <a:latin typeface="+mj-lt"/>
          <a:ea typeface="+mn-ea"/>
          <a:cs typeface="+mn-cs"/>
        </a:defRPr>
      </a:lvl3pPr>
      <a:lvl4pPr indent="314317" algn="just" defTabSz="912791" rtl="0" fontAlgn="base">
        <a:lnSpc>
          <a:spcPts val="1575"/>
        </a:lnSpc>
        <a:spcBef>
          <a:spcPts val="351"/>
        </a:spcBef>
        <a:spcAft>
          <a:spcPct val="0"/>
        </a:spcAft>
        <a:buFont typeface="Arial" charset="0"/>
        <a:defRPr sz="1400" kern="1200">
          <a:solidFill>
            <a:srgbClr val="504F53"/>
          </a:solidFill>
          <a:latin typeface="+mj-lt"/>
          <a:ea typeface="+mn-ea"/>
          <a:cs typeface="+mn-cs"/>
        </a:defRPr>
      </a:lvl4pPr>
      <a:lvl5pPr marL="1257269" algn="l" defTabSz="912791" rtl="0" fontAlgn="base">
        <a:lnSpc>
          <a:spcPts val="1575"/>
        </a:lnSpc>
        <a:spcBef>
          <a:spcPts val="351"/>
        </a:spcBef>
        <a:spcAft>
          <a:spcPct val="0"/>
        </a:spcAft>
        <a:buFont typeface="Arial" charset="0"/>
        <a:defRPr sz="1200" kern="1200">
          <a:solidFill>
            <a:srgbClr val="8D8C90"/>
          </a:solidFill>
          <a:latin typeface="+mj-lt"/>
          <a:ea typeface="+mn-ea"/>
          <a:cs typeface="+mn-cs"/>
        </a:defRPr>
      </a:lvl5pPr>
      <a:lvl6pPr marL="2514093" indent="-228554" algn="l" defTabSz="9142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00" indent="-228554" algn="l" defTabSz="9142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09" indent="-228554" algn="l" defTabSz="9142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18" indent="-228554" algn="l" defTabSz="9142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7" algn="l" defTabSz="9142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6" algn="l" defTabSz="9142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4" algn="l" defTabSz="9142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2" algn="l" defTabSz="9142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39" algn="l" defTabSz="9142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47" algn="l" defTabSz="9142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55" algn="l" defTabSz="9142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3" algn="l" defTabSz="9142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ctrTitle"/>
          </p:nvPr>
        </p:nvSpPr>
        <p:spPr>
          <a:xfrm>
            <a:off x="168354" y="2765321"/>
            <a:ext cx="8358231" cy="1064217"/>
          </a:xfrm>
        </p:spPr>
        <p:txBody>
          <a:bodyPr>
            <a:noAutofit/>
          </a:bodyPr>
          <a:lstStyle/>
          <a:p>
            <a:pPr algn="ctr">
              <a:lnSpc>
                <a:spcPts val="3500"/>
              </a:lnSpc>
            </a:pPr>
            <a:r>
              <a:rPr lang="ru-RU" sz="2800" dirty="0">
                <a:cs typeface="Arial" pitchFamily="34" charset="0"/>
              </a:rPr>
              <a:t/>
            </a:r>
            <a:br>
              <a:rPr lang="ru-RU" sz="2800" dirty="0">
                <a:cs typeface="Arial" pitchFamily="34" charset="0"/>
              </a:rPr>
            </a:br>
            <a:r>
              <a:rPr lang="ru-RU" sz="2000" dirty="0"/>
              <a:t>Законодательные основы применения патентной системы налогообложения. Преимущества патента при ведении предпринимательской </a:t>
            </a:r>
            <a:r>
              <a:rPr lang="ru-RU" sz="2000" dirty="0" smtClean="0"/>
              <a:t>деятельности</a:t>
            </a:r>
            <a:r>
              <a:rPr lang="ru-RU" sz="2800" dirty="0" smtClean="0"/>
              <a:t>.</a:t>
            </a:r>
            <a: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dirty="0">
              <a:solidFill>
                <a:schemeClr val="accent6">
                  <a:lumMod val="40000"/>
                  <a:lumOff val="60000"/>
                </a:schemeClr>
              </a:solidFill>
              <a:cs typeface="Arial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446314" y="3849858"/>
            <a:ext cx="8330364" cy="679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  <a:noAutofit/>
          </a:bodyPr>
          <a:lstStyle>
            <a:lvl1pPr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5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Arial" pitchFamily="34" charset="0"/>
              </a:defRPr>
            </a:lvl2pPr>
            <a:lvl3pPr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Arial" pitchFamily="34" charset="0"/>
              </a:defRPr>
            </a:lvl3pPr>
            <a:lvl4pPr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Arial" pitchFamily="34" charset="0"/>
              </a:defRPr>
            </a:lvl4pPr>
            <a:lvl5pPr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Arial" pitchFamily="34" charset="0"/>
              </a:defRPr>
            </a:lvl5pPr>
            <a:lvl6pPr marL="4572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Arial" pitchFamily="34" charset="0"/>
              </a:defRPr>
            </a:lvl6pPr>
            <a:lvl7pPr marL="9144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Arial" pitchFamily="34" charset="0"/>
              </a:defRPr>
            </a:lvl7pPr>
            <a:lvl8pPr marL="13716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Arial" pitchFamily="34" charset="0"/>
              </a:defRPr>
            </a:lvl8pPr>
            <a:lvl9pPr marL="1828800" algn="l" defTabSz="912813" rtl="0" fontAlgn="base">
              <a:lnSpc>
                <a:spcPts val="4563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Arial" pitchFamily="34" charset="0"/>
              </a:defRPr>
            </a:lvl9pPr>
          </a:lstStyle>
          <a:p>
            <a:pPr algn="r">
              <a:lnSpc>
                <a:spcPct val="100000"/>
              </a:lnSpc>
              <a:spcAft>
                <a:spcPts val="0"/>
              </a:spcAft>
            </a:pPr>
            <a:r>
              <a:rPr lang="ru-RU" sz="1600" dirty="0" smtClean="0">
                <a:solidFill>
                  <a:prstClr val="white"/>
                </a:solidFill>
                <a:latin typeface="Arial Narrow" panose="020B0606020202030204" pitchFamily="34" charset="0"/>
                <a:cs typeface="Calibri" pitchFamily="34" charset="0"/>
              </a:rPr>
              <a:t>Докладчик: начальник </a:t>
            </a:r>
            <a:r>
              <a:rPr lang="ru-RU" sz="1600" dirty="0">
                <a:solidFill>
                  <a:prstClr val="white"/>
                </a:solidFill>
                <a:latin typeface="Arial Narrow" panose="020B0606020202030204" pitchFamily="34" charset="0"/>
                <a:cs typeface="Calibri" pitchFamily="34" charset="0"/>
              </a:rPr>
              <a:t>отдела </a:t>
            </a:r>
            <a:endParaRPr lang="ru-RU" sz="1600" dirty="0" smtClean="0">
              <a:solidFill>
                <a:prstClr val="white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algn="r">
              <a:lnSpc>
                <a:spcPct val="100000"/>
              </a:lnSpc>
              <a:spcAft>
                <a:spcPts val="0"/>
              </a:spcAft>
            </a:pPr>
            <a:r>
              <a:rPr lang="ru-RU" sz="1600" dirty="0" smtClean="0">
                <a:solidFill>
                  <a:prstClr val="white"/>
                </a:solidFill>
                <a:latin typeface="Arial Narrow" panose="020B0606020202030204" pitchFamily="34" charset="0"/>
                <a:cs typeface="Calibri" pitchFamily="34" charset="0"/>
              </a:rPr>
              <a:t>налогообложения юридических лиц </a:t>
            </a:r>
          </a:p>
          <a:p>
            <a:pPr algn="r">
              <a:lnSpc>
                <a:spcPct val="100000"/>
              </a:lnSpc>
              <a:spcAft>
                <a:spcPts val="0"/>
              </a:spcAft>
            </a:pPr>
            <a:r>
              <a:rPr lang="ru-RU" sz="1600" dirty="0" err="1" smtClean="0">
                <a:solidFill>
                  <a:prstClr val="white"/>
                </a:solidFill>
                <a:latin typeface="Arial Narrow" panose="020B0606020202030204" pitchFamily="34" charset="0"/>
                <a:cs typeface="Calibri" pitchFamily="34" charset="0"/>
              </a:rPr>
              <a:t>Чумарова</a:t>
            </a:r>
            <a:r>
              <a:rPr lang="ru-RU" sz="1600" dirty="0" smtClean="0">
                <a:solidFill>
                  <a:prstClr val="white"/>
                </a:solidFill>
                <a:latin typeface="Arial Narrow" panose="020B0606020202030204" pitchFamily="34" charset="0"/>
                <a:cs typeface="Calibri" pitchFamily="34" charset="0"/>
              </a:rPr>
              <a:t> С.И.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Arial Narrow" panose="020B0606020202030204" pitchFamily="34" charset="0"/>
                <a:cs typeface="Calibri" pitchFamily="34" charset="0"/>
              </a:rPr>
              <a:t>27</a:t>
            </a:r>
            <a:r>
              <a:rPr lang="ru-RU" sz="1800" dirty="0" smtClean="0">
                <a:solidFill>
                  <a:prstClr val="white"/>
                </a:solidFill>
                <a:latin typeface="Arial Narrow" panose="020B0606020202030204" pitchFamily="34" charset="0"/>
                <a:cs typeface="Calibri" pitchFamily="34" charset="0"/>
              </a:rPr>
              <a:t>.02.2019</a:t>
            </a:r>
            <a:endParaRPr lang="ru-RU" sz="1800" dirty="0">
              <a:solidFill>
                <a:prstClr val="white"/>
              </a:solidFill>
              <a:latin typeface="Arial Narrow" panose="020B0606020202030204" pitchFamily="34" charset="0"/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36906" y="1794161"/>
            <a:ext cx="4176713" cy="516083"/>
          </a:xfrm>
          <a:prstGeom prst="rect">
            <a:avLst/>
          </a:prstGeom>
        </p:spPr>
        <p:txBody>
          <a:bodyPr lIns="104306" tIns="52153" rIns="104306" bIns="52153" anchor="ctr"/>
          <a:lstStyle/>
          <a:p>
            <a:pPr algn="ctr" defTabSz="1043056" fontAlgn="auto">
              <a:spcAft>
                <a:spcPts val="0"/>
              </a:spcAft>
              <a:defRPr/>
            </a:pPr>
            <a:r>
              <a:rPr lang="ru-RU" sz="1600" b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УПРАВЛЕНИЕ ФЕДЕРАЛЬНОЙ НАЛОГОВОЙ СЛУЖБЫ ПО САРАТОВСКОЙ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248127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9773658"/>
              </p:ext>
            </p:extLst>
          </p:nvPr>
        </p:nvGraphicFramePr>
        <p:xfrm>
          <a:off x="822325" y="1204913"/>
          <a:ext cx="7321550" cy="3621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dirty="0" smtClean="0"/>
              <a:t>Динамика количества  патентов, </a:t>
            </a:r>
            <a:r>
              <a:rPr lang="ru-RU" sz="2000" dirty="0"/>
              <a:t>выданных на </a:t>
            </a:r>
            <a:r>
              <a:rPr lang="ru-RU" sz="2000" dirty="0" smtClean="0"/>
              <a:t>территории Саратовской области (ед.)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935318-44FE-42B3-B076-75DF83B42F6A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10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065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14401" y="1205159"/>
            <a:ext cx="7228928" cy="3101118"/>
          </a:xfrm>
        </p:spPr>
        <p:txBody>
          <a:bodyPr/>
          <a:lstStyle/>
          <a:p>
            <a:r>
              <a:rPr lang="ru-RU" sz="1800" dirty="0" smtClean="0"/>
              <a:t>Из </a:t>
            </a:r>
            <a:r>
              <a:rPr lang="ru-RU" sz="1800" dirty="0"/>
              <a:t>общего количества выданных за </a:t>
            </a:r>
            <a:r>
              <a:rPr lang="ru-RU" sz="1800" dirty="0" smtClean="0"/>
              <a:t>2018 год </a:t>
            </a:r>
            <a:r>
              <a:rPr lang="ru-RU" sz="1800" dirty="0"/>
              <a:t>патентов </a:t>
            </a:r>
            <a:r>
              <a:rPr lang="ru-RU" sz="1800" dirty="0" smtClean="0"/>
              <a:t>(2283), </a:t>
            </a:r>
            <a:r>
              <a:rPr lang="ru-RU" sz="1800" dirty="0"/>
              <a:t>на следующие </a:t>
            </a:r>
            <a:r>
              <a:rPr lang="ru-RU" sz="1800" u="sng" dirty="0"/>
              <a:t>5 видов деятельности </a:t>
            </a:r>
            <a:r>
              <a:rPr lang="ru-RU" sz="1800" dirty="0"/>
              <a:t>приходится </a:t>
            </a:r>
            <a:r>
              <a:rPr lang="ru-RU" sz="1800" dirty="0" smtClean="0"/>
              <a:t>1409 </a:t>
            </a:r>
            <a:r>
              <a:rPr lang="ru-RU" sz="1800" dirty="0"/>
              <a:t>патентов, или 62%: </a:t>
            </a:r>
            <a:endParaRPr lang="ru-RU" sz="1800" dirty="0" smtClean="0"/>
          </a:p>
          <a:p>
            <a:pPr marL="604383" indent="-285750">
              <a:buFont typeface="Arial" panose="020B0604020202020204" pitchFamily="34" charset="0"/>
              <a:buChar char="•"/>
            </a:pPr>
            <a:r>
              <a:rPr lang="ru-RU" sz="1800" dirty="0" smtClean="0"/>
              <a:t>розничная </a:t>
            </a:r>
            <a:r>
              <a:rPr lang="ru-RU" sz="1800" dirty="0"/>
              <a:t>торговля </a:t>
            </a:r>
            <a:r>
              <a:rPr lang="ru-RU" sz="1800" dirty="0" smtClean="0"/>
              <a:t>- 622 патента или  27% </a:t>
            </a:r>
          </a:p>
          <a:p>
            <a:pPr marL="604383" indent="-285750">
              <a:buFont typeface="Arial" panose="020B0604020202020204" pitchFamily="34" charset="0"/>
              <a:buChar char="•"/>
            </a:pPr>
            <a:r>
              <a:rPr lang="ru-RU" sz="1800" dirty="0" smtClean="0"/>
              <a:t>сдача </a:t>
            </a:r>
            <a:r>
              <a:rPr lang="ru-RU" sz="1800" dirty="0"/>
              <a:t>в аренду жилых и нежилых помещений </a:t>
            </a:r>
            <a:r>
              <a:rPr lang="ru-RU" sz="1800" dirty="0" smtClean="0"/>
              <a:t>-400 патентов или   </a:t>
            </a:r>
            <a:r>
              <a:rPr lang="ru-RU" sz="1800" dirty="0"/>
              <a:t>18</a:t>
            </a:r>
            <a:r>
              <a:rPr lang="ru-RU" sz="1800" dirty="0" smtClean="0"/>
              <a:t>% </a:t>
            </a:r>
          </a:p>
          <a:p>
            <a:pPr marL="604383" indent="-285750">
              <a:buFont typeface="Arial" panose="020B0604020202020204" pitchFamily="34" charset="0"/>
              <a:buChar char="•"/>
            </a:pPr>
            <a:r>
              <a:rPr lang="ru-RU" sz="1800" dirty="0" smtClean="0"/>
              <a:t>оказание </a:t>
            </a:r>
            <a:r>
              <a:rPr lang="ru-RU" sz="1800" dirty="0"/>
              <a:t>услуг  по разработке программ по </a:t>
            </a:r>
            <a:r>
              <a:rPr lang="ru-RU" sz="1800" dirty="0" smtClean="0"/>
              <a:t>ЭВМ-223 патента или  10% </a:t>
            </a:r>
          </a:p>
          <a:p>
            <a:pPr marL="604383" indent="-285750">
              <a:buFont typeface="Arial" panose="020B0604020202020204" pitchFamily="34" charset="0"/>
              <a:buChar char="•"/>
            </a:pPr>
            <a:r>
              <a:rPr lang="ru-RU" sz="1800" dirty="0" smtClean="0"/>
              <a:t>услуги </a:t>
            </a:r>
            <a:r>
              <a:rPr lang="ru-RU" sz="1800" dirty="0"/>
              <a:t>по производству монтажных и сварочных работ </a:t>
            </a:r>
            <a:r>
              <a:rPr lang="ru-RU" sz="1800" dirty="0" smtClean="0"/>
              <a:t>-164 патента или  7</a:t>
            </a:r>
            <a:r>
              <a:rPr lang="ru-RU" sz="1800" dirty="0"/>
              <a:t>%.</a:t>
            </a:r>
          </a:p>
          <a:p>
            <a:r>
              <a:rPr lang="ru-RU" sz="1600" i="1" dirty="0" smtClean="0"/>
              <a:t>По количеству выданных патентов Саратовская </a:t>
            </a:r>
            <a:r>
              <a:rPr lang="ru-RU" sz="1600" i="1" dirty="0"/>
              <a:t>область занимает 10 место среди </a:t>
            </a:r>
            <a:r>
              <a:rPr lang="ru-RU" sz="1600" i="1" dirty="0" smtClean="0"/>
              <a:t>14-ти субъектов ПФО </a:t>
            </a:r>
            <a:endParaRPr lang="ru-RU" sz="1600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dirty="0" smtClean="0"/>
              <a:t>Количество патентов, </a:t>
            </a:r>
            <a:r>
              <a:rPr lang="ru-RU" sz="2000" dirty="0"/>
              <a:t>выданных </a:t>
            </a:r>
            <a:r>
              <a:rPr lang="ru-RU" sz="2000" dirty="0" smtClean="0"/>
              <a:t>на территории Саратовской области в 2018 году </a:t>
            </a:r>
            <a:r>
              <a:rPr lang="en-US" sz="2000" dirty="0" smtClean="0"/>
              <a:t> </a:t>
            </a:r>
            <a:r>
              <a:rPr lang="ru-RU" sz="2000" dirty="0" smtClean="0"/>
              <a:t>по видам деятельности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935318-44FE-42B3-B076-75DF83B42F6A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11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60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2640" y="752168"/>
            <a:ext cx="7320689" cy="4074930"/>
          </a:xfrm>
        </p:spPr>
        <p:txBody>
          <a:bodyPr/>
          <a:lstStyle/>
          <a:p>
            <a:pPr algn="ctr"/>
            <a:r>
              <a:rPr lang="ru-RU" sz="2000" dirty="0" smtClean="0"/>
              <a:t>ЦЕЛЬ </a:t>
            </a:r>
            <a:r>
              <a:rPr lang="ru-RU" sz="2000" dirty="0"/>
              <a:t>данного выступления- </a:t>
            </a:r>
            <a:r>
              <a:rPr lang="ru-RU" sz="2000" dirty="0" smtClean="0"/>
              <a:t>избежать ошибок при применении патентной системы налогообложения. </a:t>
            </a:r>
          </a:p>
          <a:p>
            <a:pPr algn="just"/>
            <a:r>
              <a:rPr lang="ru-RU" sz="2000" dirty="0" smtClean="0"/>
              <a:t>	Патентная система налогообложения особенно </a:t>
            </a:r>
            <a:r>
              <a:rPr lang="ru-RU" sz="2000" dirty="0"/>
              <a:t>актуальна </a:t>
            </a:r>
            <a:r>
              <a:rPr lang="ru-RU" sz="2000" dirty="0" smtClean="0"/>
              <a:t>для </a:t>
            </a:r>
            <a:r>
              <a:rPr lang="ru-RU" sz="2000" dirty="0"/>
              <a:t>поддержки и развития малого и среднего </a:t>
            </a:r>
            <a:r>
              <a:rPr lang="ru-RU" sz="2000" dirty="0" smtClean="0"/>
              <a:t>предпринимательства 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	Удобство </a:t>
            </a:r>
            <a:r>
              <a:rPr lang="ru-RU" sz="2000" dirty="0"/>
              <a:t>применения патентной системы заключается в </a:t>
            </a:r>
            <a:r>
              <a:rPr lang="ru-RU" sz="2000" u="sng" dirty="0"/>
              <a:t>умеренной налоговой нагрузке </a:t>
            </a:r>
            <a:r>
              <a:rPr lang="ru-RU" sz="2000" dirty="0"/>
              <a:t>при минимальном учете, что позволяет предпринимателям сосредоточиться на развитии своего бизнеса.</a:t>
            </a:r>
          </a:p>
          <a:p>
            <a:pPr algn="just"/>
            <a:r>
              <a:rPr lang="ru-RU" sz="2000" dirty="0"/>
              <a:t> </a:t>
            </a:r>
          </a:p>
          <a:p>
            <a:pPr algn="just"/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3AAC7B-5B8F-42B3-88A7-3F729EE1627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12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597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Заголовок 1"/>
          <p:cNvSpPr txBox="1">
            <a:spLocks/>
          </p:cNvSpPr>
          <p:nvPr/>
        </p:nvSpPr>
        <p:spPr bwMode="auto">
          <a:xfrm>
            <a:off x="4500714" y="4084011"/>
            <a:ext cx="4027487" cy="94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2" rIns="91424" bIns="45712" anchor="ctr"/>
          <a:lstStyle/>
          <a:p>
            <a:pPr algn="r" defTabSz="912791"/>
            <a:endParaRPr lang="ru-RU" altLang="ru-RU" sz="2000" b="1">
              <a:solidFill>
                <a:srgbClr val="FFFFFF"/>
              </a:solidFill>
              <a:latin typeface="Arial Narrow" panose="020B0606020202030204" pitchFamily="34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 idx="4294967295"/>
          </p:nvPr>
        </p:nvSpPr>
        <p:spPr>
          <a:xfrm>
            <a:off x="685800" y="2522943"/>
            <a:ext cx="7772400" cy="1102519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sz="3200" kern="1200" dirty="0">
                <a:solidFill>
                  <a:schemeClr val="bg1"/>
                </a:solidFill>
                <a:latin typeface="Arial Narrow" panose="020B0606020202030204" pitchFamily="34" charset="0"/>
                <a:cs typeface="Times New Roman" pitchFamily="18" charset="0"/>
              </a:rPr>
              <a:t>Спасибо за внимание!</a:t>
            </a:r>
            <a:r>
              <a:rPr lang="ru-RU" sz="3200" kern="1200" dirty="0">
                <a:solidFill>
                  <a:schemeClr val="bg1"/>
                </a:solidFill>
                <a:latin typeface="Arial Narrow" pitchFamily="34" charset="0"/>
                <a:cs typeface="Aharoni" pitchFamily="2" charset="-79"/>
              </a:rPr>
              <a:t/>
            </a:r>
            <a:br>
              <a:rPr lang="ru-RU" sz="3200" kern="1200" dirty="0">
                <a:solidFill>
                  <a:schemeClr val="bg1"/>
                </a:solidFill>
                <a:latin typeface="Arial Narrow" pitchFamily="34" charset="0"/>
                <a:cs typeface="Aharoni" pitchFamily="2" charset="-79"/>
              </a:rPr>
            </a:br>
            <a:endParaRPr lang="ru-RU" sz="3200" kern="1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36906" y="1794161"/>
            <a:ext cx="4176713" cy="516083"/>
          </a:xfrm>
          <a:prstGeom prst="rect">
            <a:avLst/>
          </a:prstGeom>
        </p:spPr>
        <p:txBody>
          <a:bodyPr lIns="104306" tIns="52153" rIns="104306" bIns="52153" anchor="ctr"/>
          <a:lstStyle/>
          <a:p>
            <a:pPr algn="ctr" defTabSz="1043056" fontAlgn="auto">
              <a:spcAft>
                <a:spcPts val="0"/>
              </a:spcAft>
              <a:defRPr/>
            </a:pPr>
            <a:r>
              <a:rPr lang="ru-RU" sz="1600" b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УПРАВЛЕНИЕ ФЕДЕРАЛЬНОЙ НАЛОГОВОЙ СЛУЖБЫ ПО САРАТОВСКОЙ ОБЛАСТИ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33046" y="1297354"/>
            <a:ext cx="7729415" cy="3298093"/>
          </a:xfrm>
        </p:spPr>
        <p:txBody>
          <a:bodyPr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Закон Саратовской области от 13.11.2012 №167-ЗСО «О введении на территории Саратовской области патентной системы налогообложения».</a:t>
            </a:r>
          </a:p>
          <a:p>
            <a:pPr algn="just"/>
            <a:r>
              <a:rPr lang="ru-RU" sz="1400" dirty="0"/>
              <a:t>За  время действия ПСН, в закон Саратовской области было внесено несколько изменений:  </a:t>
            </a:r>
          </a:p>
          <a:p>
            <a:pPr marL="604383" lvl="0" indent="-285750" algn="just">
              <a:buFont typeface="Arial" panose="020B0604020202020204" pitchFamily="34" charset="0"/>
              <a:buChar char="•"/>
            </a:pPr>
            <a:r>
              <a:rPr lang="ru-RU" sz="1400" dirty="0"/>
              <a:t>территория Саратовской области дифференцирована по группам муниципальных образований (всего 5 групп)    </a:t>
            </a:r>
          </a:p>
          <a:p>
            <a:pPr marL="604383" lvl="0" indent="-285750" algn="just">
              <a:buFont typeface="Arial" panose="020B0604020202020204" pitchFamily="34" charset="0"/>
              <a:buChar char="•"/>
            </a:pPr>
            <a:r>
              <a:rPr lang="ru-RU" sz="1400" dirty="0"/>
              <a:t>для вновь созданных ИП на первые 2 года установлена нулевая налоговая ставка при применении ПСН при осуществлении деятельности в производственной и социальной сферах, а также при оказании бытовых услуг населению </a:t>
            </a:r>
            <a:r>
              <a:rPr lang="en-US" sz="1400" dirty="0"/>
              <a:t>( c 201</a:t>
            </a:r>
            <a:r>
              <a:rPr lang="ru-RU" sz="1400" dirty="0"/>
              <a:t>6</a:t>
            </a:r>
            <a:r>
              <a:rPr lang="en-US" sz="1400" dirty="0"/>
              <a:t>)</a:t>
            </a:r>
            <a:r>
              <a:rPr lang="ru-RU" sz="1400" dirty="0"/>
              <a:t>. </a:t>
            </a:r>
          </a:p>
          <a:p>
            <a:pPr marL="604383" lvl="0" indent="-285750" algn="just">
              <a:buFont typeface="Arial" panose="020B0604020202020204" pitchFamily="34" charset="0"/>
              <a:buChar char="•"/>
            </a:pPr>
            <a:r>
              <a:rPr lang="ru-RU" sz="1400" dirty="0"/>
              <a:t>предусмотрена индексация максимальных размеров потенциально возможного к получению индивидуальным предпринимателем годового дохода на коэффициент-дефлятор</a:t>
            </a:r>
          </a:p>
          <a:p>
            <a:pPr marL="604383" lvl="0" indent="-285750" algn="just">
              <a:buFont typeface="Arial" panose="020B0604020202020204" pitchFamily="34" charset="0"/>
              <a:buChar char="•"/>
            </a:pPr>
            <a:r>
              <a:rPr lang="ru-RU" sz="1400" dirty="0"/>
              <a:t>по отдельным видам предпринимательской деятельности снижены размеры потенциально возможного к получению годового дохода.</a:t>
            </a:r>
          </a:p>
          <a:p>
            <a:pPr marL="604383" lvl="0" indent="-285750" algn="just">
              <a:buFont typeface="Arial" panose="020B0604020202020204" pitchFamily="34" charset="0"/>
              <a:buChar char="•"/>
            </a:pPr>
            <a:r>
              <a:rPr lang="ru-RU" sz="1400" dirty="0"/>
              <a:t>с 2018 перечень видов деятельности по ПСН расширен с 64 до  76-ти.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44063" y="360177"/>
            <a:ext cx="7688378" cy="640192"/>
          </a:xfrm>
        </p:spPr>
        <p:txBody>
          <a:bodyPr/>
          <a:lstStyle/>
          <a:p>
            <a:pPr algn="ctr"/>
            <a:r>
              <a:rPr lang="ru-RU" sz="2400" dirty="0"/>
              <a:t>Законодательные основы применения патентной системы налогообложения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935318-44FE-42B3-B076-75DF83B42F6A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2</a:t>
            </a:fld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49979" y="1167849"/>
            <a:ext cx="7782461" cy="0"/>
          </a:xfrm>
          <a:prstGeom prst="line">
            <a:avLst/>
          </a:prstGeom>
          <a:ln w="127000" cmpd="thickThin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349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49980" y="1033708"/>
            <a:ext cx="7320689" cy="3621940"/>
          </a:xfrm>
        </p:spPr>
        <p:txBody>
          <a:bodyPr/>
          <a:lstStyle/>
          <a:p>
            <a:pPr marL="604383" indent="-28575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Налогоплательщиками являются  </a:t>
            </a:r>
            <a:r>
              <a:rPr lang="ru-RU" sz="1600" u="sng" dirty="0"/>
              <a:t>индивидуальные </a:t>
            </a:r>
            <a:r>
              <a:rPr lang="ru-RU" sz="1600" u="sng" dirty="0" smtClean="0"/>
              <a:t>предприниматели</a:t>
            </a:r>
            <a:r>
              <a:rPr lang="ru-RU" sz="1600" dirty="0"/>
              <a:t>.</a:t>
            </a:r>
          </a:p>
          <a:p>
            <a:pPr marL="604383" indent="-285750" algn="just">
              <a:buFont typeface="Arial" panose="020B0604020202020204" pitchFamily="34" charset="0"/>
              <a:buChar char="•"/>
            </a:pPr>
            <a:r>
              <a:rPr lang="ru-RU" sz="1600" dirty="0"/>
              <a:t>Переход на патентную систему налогообложения или возврат к иным режимам налогообложения индивидуальными предпринимателями осуществляется </a:t>
            </a:r>
            <a:r>
              <a:rPr lang="ru-RU" sz="1600" u="sng" dirty="0"/>
              <a:t>добровольно</a:t>
            </a:r>
            <a:r>
              <a:rPr lang="ru-RU" sz="1600" dirty="0"/>
              <a:t>.</a:t>
            </a:r>
          </a:p>
          <a:p>
            <a:pPr marL="604383" indent="-285750" algn="just">
              <a:buFont typeface="Arial" panose="020B0604020202020204" pitchFamily="34" charset="0"/>
              <a:buChar char="•"/>
            </a:pPr>
            <a:r>
              <a:rPr lang="ru-RU" sz="1600" dirty="0"/>
              <a:t>Документом, удостоверяющим право на применение, является </a:t>
            </a:r>
            <a:r>
              <a:rPr lang="ru-RU" sz="1600" u="sng" dirty="0"/>
              <a:t>патент </a:t>
            </a:r>
            <a:r>
              <a:rPr lang="ru-RU" sz="1600" dirty="0"/>
              <a:t>на осуществление одного из видов предпринимательской деятельности.</a:t>
            </a:r>
          </a:p>
          <a:p>
            <a:pPr marL="604383" indent="-285750" algn="just">
              <a:buFont typeface="Arial" panose="020B0604020202020204" pitchFamily="34" charset="0"/>
              <a:buChar char="•"/>
            </a:pPr>
            <a:r>
              <a:rPr lang="ru-RU" sz="1600" dirty="0"/>
              <a:t>Патент действует на территории того субъекта Российской Федерации, который в нем указан, на период от одного до двенадцати месяцев включительно в пределах календарного года. </a:t>
            </a:r>
          </a:p>
          <a:p>
            <a:pPr marL="604383" indent="-285750" algn="just">
              <a:buFont typeface="Arial" panose="020B0604020202020204" pitchFamily="34" charset="0"/>
              <a:buChar char="•"/>
            </a:pPr>
            <a:r>
              <a:rPr lang="ru-RU" sz="1600" u="sng" dirty="0" smtClean="0"/>
              <a:t>Налоговая база </a:t>
            </a:r>
            <a:r>
              <a:rPr lang="ru-RU" sz="1600" dirty="0" smtClean="0"/>
              <a:t>определяется как денежное выражение потенциально возможного к получению индивидуальным предпринимателем годового дохода по виду предпринимательской деятельности. </a:t>
            </a:r>
          </a:p>
          <a:p>
            <a:pPr marL="604383" indent="-285750" algn="just">
              <a:buFont typeface="Arial" panose="020B0604020202020204" pitchFamily="34" charset="0"/>
              <a:buChar char="•"/>
            </a:pPr>
            <a:r>
              <a:rPr lang="ru-RU" sz="1600" u="sng" dirty="0" smtClean="0"/>
              <a:t>Налоговая ставка</a:t>
            </a:r>
            <a:r>
              <a:rPr lang="en-US" sz="1600" u="sng" dirty="0" smtClean="0"/>
              <a:t> -</a:t>
            </a:r>
            <a:r>
              <a:rPr lang="ru-RU" sz="1600" u="sng" dirty="0" smtClean="0"/>
              <a:t> </a:t>
            </a:r>
            <a:r>
              <a:rPr lang="ru-RU" sz="1600" dirty="0"/>
              <a:t>6 процентов.</a:t>
            </a:r>
          </a:p>
          <a:p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1927" y="375807"/>
            <a:ext cx="7337901" cy="528202"/>
          </a:xfrm>
        </p:spPr>
        <p:txBody>
          <a:bodyPr/>
          <a:lstStyle/>
          <a:p>
            <a:pPr algn="ctr"/>
            <a:r>
              <a:rPr lang="ru-RU" sz="2400" dirty="0" smtClean="0"/>
              <a:t>Патентная система налогообложения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935318-44FE-42B3-B076-75DF83B42F6A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49979" y="953352"/>
            <a:ext cx="7782461" cy="0"/>
          </a:xfrm>
          <a:prstGeom prst="line">
            <a:avLst/>
          </a:prstGeom>
          <a:ln w="127000" cmpd="thickThin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1484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4383" lvl="0" indent="-28575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не </a:t>
            </a:r>
            <a:r>
              <a:rPr lang="ru-RU" sz="1600" dirty="0"/>
              <a:t>применяется в отношении видов предпринимательской деятельности, в случае их осуществления в рамках </a:t>
            </a:r>
            <a:r>
              <a:rPr lang="ru-RU" sz="1600" u="sng" dirty="0"/>
              <a:t>договора</a:t>
            </a:r>
            <a:r>
              <a:rPr lang="ru-RU" sz="1600" dirty="0"/>
              <a:t> простого товарищества (договора о совместной деятельности) или договора доверительного управления имуществом</a:t>
            </a:r>
            <a:r>
              <a:rPr lang="ru-RU" sz="1600" dirty="0" smtClean="0"/>
              <a:t>.</a:t>
            </a:r>
          </a:p>
          <a:p>
            <a:pPr marL="604383" lvl="0" indent="-28575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не </a:t>
            </a:r>
            <a:r>
              <a:rPr lang="ru-RU" sz="1600" dirty="0"/>
              <a:t>применяется, если средняя численность наемных работников превысит за налоговый период </a:t>
            </a:r>
            <a:r>
              <a:rPr lang="ru-RU" sz="1600" u="sng" dirty="0"/>
              <a:t>15 человек </a:t>
            </a:r>
            <a:r>
              <a:rPr lang="ru-RU" sz="1600" dirty="0"/>
              <a:t>по всем видам предпринимательской деятельности, осуществляемым индивидуальным предпринимателем</a:t>
            </a:r>
            <a:r>
              <a:rPr lang="ru-RU" sz="1600" dirty="0" smtClean="0"/>
              <a:t>.</a:t>
            </a:r>
          </a:p>
          <a:p>
            <a:pPr marL="604383" lvl="0" indent="-28575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не </a:t>
            </a:r>
            <a:r>
              <a:rPr lang="ru-RU" sz="1600" dirty="0"/>
              <a:t>применяется, если с начала календарного года доходы от реализации, по всем видам предпринимательской деятельности, в отношении которых применяется патентная система налогообложения, превысили </a:t>
            </a:r>
            <a:r>
              <a:rPr lang="ru-RU" sz="1600" u="sng" dirty="0"/>
              <a:t>60 млн. </a:t>
            </a:r>
            <a:r>
              <a:rPr lang="ru-RU" sz="1600" u="sng" dirty="0" smtClean="0"/>
              <a:t>рублей.</a:t>
            </a:r>
            <a:endParaRPr lang="ru-RU" sz="1600" u="sng" dirty="0"/>
          </a:p>
          <a:p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16000" y="375807"/>
            <a:ext cx="7143828" cy="624562"/>
          </a:xfrm>
        </p:spPr>
        <p:txBody>
          <a:bodyPr/>
          <a:lstStyle/>
          <a:p>
            <a:pPr algn="ctr"/>
            <a:r>
              <a:rPr lang="ru-RU" sz="2400" dirty="0" smtClean="0"/>
              <a:t>Ограничения </a:t>
            </a:r>
            <a:r>
              <a:rPr lang="ru-RU" sz="2400" dirty="0"/>
              <a:t>при применении ПСН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935318-44FE-42B3-B076-75DF83B42F6A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4</a:t>
            </a:fld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49979" y="1192343"/>
            <a:ext cx="7782461" cy="0"/>
          </a:xfrm>
          <a:prstGeom prst="line">
            <a:avLst/>
          </a:prstGeom>
          <a:ln w="127000" cmpd="thickThin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051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44062" y="1281722"/>
            <a:ext cx="7226606" cy="3540369"/>
          </a:xfrm>
        </p:spPr>
        <p:txBody>
          <a:bodyPr/>
          <a:lstStyle/>
          <a:p>
            <a:pPr marL="604383" indent="-28575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Замена  </a:t>
            </a:r>
            <a:r>
              <a:rPr lang="ru-RU" sz="1600" dirty="0"/>
              <a:t>уплаты </a:t>
            </a:r>
            <a:r>
              <a:rPr lang="ru-RU" sz="1600" dirty="0" smtClean="0"/>
              <a:t> нескольких  налогов  </a:t>
            </a:r>
            <a:r>
              <a:rPr lang="ru-RU" sz="1600" dirty="0"/>
              <a:t>одним. </a:t>
            </a:r>
            <a:endParaRPr lang="ru-RU" sz="1600" dirty="0" smtClean="0"/>
          </a:p>
          <a:p>
            <a:pPr marL="604383" indent="-28575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Отсутствует обязанность предоставлять </a:t>
            </a:r>
            <a:r>
              <a:rPr lang="ru-RU" sz="1600" dirty="0"/>
              <a:t>в налоговый орган налоговые </a:t>
            </a:r>
            <a:r>
              <a:rPr lang="ru-RU" sz="1600" dirty="0" smtClean="0"/>
              <a:t>декларации.</a:t>
            </a:r>
          </a:p>
          <a:p>
            <a:pPr marL="604383" indent="-285750" algn="just">
              <a:buFont typeface="Arial" panose="020B0604020202020204" pitchFamily="34" charset="0"/>
              <a:buChar char="•"/>
            </a:pPr>
            <a:r>
              <a:rPr lang="ru-RU" sz="1600" dirty="0"/>
              <a:t>Свободный выбор периода действия патента</a:t>
            </a:r>
            <a:r>
              <a:rPr lang="ru-RU" sz="1600" dirty="0" smtClean="0"/>
              <a:t>.</a:t>
            </a:r>
          </a:p>
          <a:p>
            <a:pPr marL="604383" indent="-28575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Порядок уплаты </a:t>
            </a:r>
            <a:r>
              <a:rPr lang="ru-RU" sz="1600" dirty="0"/>
              <a:t>налога, </a:t>
            </a:r>
            <a:r>
              <a:rPr lang="ru-RU" sz="1600" dirty="0" smtClean="0"/>
              <a:t>исключающий </a:t>
            </a:r>
            <a:r>
              <a:rPr lang="ru-RU" sz="1600" dirty="0"/>
              <a:t>ежеквартальные налоговые платежи</a:t>
            </a:r>
            <a:r>
              <a:rPr lang="ru-RU" sz="1600" dirty="0" smtClean="0"/>
              <a:t>.</a:t>
            </a:r>
          </a:p>
          <a:p>
            <a:pPr marL="604383" indent="-285750" algn="just">
              <a:buFont typeface="Arial" panose="020B0604020202020204" pitchFamily="34" charset="0"/>
              <a:buChar char="•"/>
            </a:pPr>
            <a:r>
              <a:rPr lang="ru-RU" sz="1600" dirty="0"/>
              <a:t>Применяется одновременно с другими системами </a:t>
            </a:r>
            <a:r>
              <a:rPr lang="ru-RU" sz="1600" dirty="0" smtClean="0"/>
              <a:t>налогообложения.</a:t>
            </a:r>
          </a:p>
          <a:p>
            <a:pPr marL="604383" indent="-28575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Стоимость </a:t>
            </a:r>
            <a:r>
              <a:rPr lang="ru-RU" sz="1600" dirty="0"/>
              <a:t>патента не зависит от  реальных результатов </a:t>
            </a:r>
            <a:r>
              <a:rPr lang="ru-RU" sz="1600" dirty="0" smtClean="0"/>
              <a:t>деятельности: ИП </a:t>
            </a:r>
            <a:r>
              <a:rPr lang="ru-RU" sz="1600" dirty="0"/>
              <a:t>заранее знает сколько должен заплатить в бюджет, </a:t>
            </a:r>
            <a:r>
              <a:rPr lang="ru-RU" sz="1600" dirty="0" smtClean="0"/>
              <a:t>что дает возможность планировать </a:t>
            </a:r>
            <a:r>
              <a:rPr lang="ru-RU" sz="1600" dirty="0"/>
              <a:t>бизнес.</a:t>
            </a:r>
          </a:p>
          <a:p>
            <a:pPr marL="604383" indent="-285750" algn="just">
              <a:buFont typeface="Arial" panose="020B0604020202020204" pitchFamily="34" charset="0"/>
              <a:buChar char="•"/>
            </a:pPr>
            <a:r>
              <a:rPr lang="ru-RU" sz="1600" dirty="0"/>
              <a:t>Дифференцированный  размер потенциально возможного к получению годового дохода по территории субъекта, что ранее было существенным ее недостатком.</a:t>
            </a:r>
          </a:p>
          <a:p>
            <a:pPr marL="604383" indent="-285750">
              <a:buFont typeface="Arial" panose="020B0604020202020204" pitchFamily="34" charset="0"/>
              <a:buChar char="•"/>
            </a:pPr>
            <a:endParaRPr lang="ru-RU" sz="1600" dirty="0"/>
          </a:p>
          <a:p>
            <a:pPr marL="604383" indent="-285750">
              <a:buFont typeface="Arial" panose="020B0604020202020204" pitchFamily="34" charset="0"/>
              <a:buChar char="•"/>
            </a:pP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37846" y="375807"/>
            <a:ext cx="7594595" cy="585485"/>
          </a:xfrm>
        </p:spPr>
        <p:txBody>
          <a:bodyPr/>
          <a:lstStyle/>
          <a:p>
            <a:pPr algn="ctr"/>
            <a:r>
              <a:rPr lang="ru-RU" sz="2400" dirty="0"/>
              <a:t>Преимущества патентной системы </a:t>
            </a:r>
            <a:r>
              <a:rPr lang="ru-RU" sz="2400" dirty="0" smtClean="0"/>
              <a:t>налогообложения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935318-44FE-42B3-B076-75DF83B42F6A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49979" y="992554"/>
            <a:ext cx="7782461" cy="0"/>
          </a:xfrm>
          <a:prstGeom prst="line">
            <a:avLst/>
          </a:prstGeom>
          <a:ln w="127000" cmpd="thickThin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991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19545" y="1098839"/>
            <a:ext cx="7855528" cy="3728259"/>
          </a:xfrm>
        </p:spPr>
        <p:txBody>
          <a:bodyPr/>
          <a:lstStyle/>
          <a:p>
            <a:pPr marL="604383" lvl="0" indent="-28575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Максимальный </a:t>
            </a:r>
            <a:r>
              <a:rPr lang="ru-RU" sz="1600" dirty="0"/>
              <a:t>налоговый вычет составляет 18 тыс. руб. на одну </a:t>
            </a:r>
            <a:r>
              <a:rPr lang="ru-RU" sz="1600" dirty="0" smtClean="0"/>
              <a:t>единицу онлайн-ККТ</a:t>
            </a:r>
            <a:r>
              <a:rPr lang="ru-RU" sz="1600" dirty="0"/>
              <a:t>.</a:t>
            </a:r>
          </a:p>
          <a:p>
            <a:pPr marL="604383" lvl="0" indent="-28575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Для </a:t>
            </a:r>
            <a:r>
              <a:rPr lang="ru-RU" sz="1600" dirty="0"/>
              <a:t>использования права на налоговый вычет </a:t>
            </a:r>
            <a:r>
              <a:rPr lang="ru-RU" sz="1600" dirty="0" smtClean="0"/>
              <a:t>плательщики </a:t>
            </a:r>
            <a:r>
              <a:rPr lang="ru-RU" sz="1600" dirty="0"/>
              <a:t>ПСН </a:t>
            </a:r>
            <a:r>
              <a:rPr lang="ru-RU" sz="1600" dirty="0" smtClean="0"/>
              <a:t>направляют уведомление </a:t>
            </a:r>
            <a:r>
              <a:rPr lang="ru-RU" sz="1600" dirty="0"/>
              <a:t>об уменьшении суммы налога.</a:t>
            </a:r>
          </a:p>
          <a:p>
            <a:pPr marL="604383" lvl="0" indent="-285750" algn="just">
              <a:buFont typeface="Arial" panose="020B0604020202020204" pitchFamily="34" charset="0"/>
              <a:buChar char="•"/>
            </a:pPr>
            <a:r>
              <a:rPr lang="ru-RU" sz="1600" dirty="0"/>
              <a:t>Расходы по приобретению </a:t>
            </a:r>
            <a:r>
              <a:rPr lang="ru-RU" sz="1600" dirty="0" smtClean="0"/>
              <a:t>онлайн-ККТ </a:t>
            </a:r>
            <a:r>
              <a:rPr lang="ru-RU" sz="1600" dirty="0"/>
              <a:t>включают затраты на покупку ККТ, фискального накопителя, необходимого программного обеспечения, выполнение сопутствующих работ (услуг) на приведение техники в соответствие с требованиями №54-ФЗ.</a:t>
            </a:r>
          </a:p>
          <a:p>
            <a:pPr marL="604383" indent="-285750" algn="just">
              <a:buFont typeface="Arial" panose="020B0604020202020204" pitchFamily="34" charset="0"/>
              <a:buChar char="•"/>
            </a:pPr>
            <a:r>
              <a:rPr lang="ru-RU" sz="1600" dirty="0"/>
              <a:t>Для ИП, </a:t>
            </a:r>
            <a:r>
              <a:rPr lang="ru-RU" sz="1600" u="sng" dirty="0" smtClean="0"/>
              <a:t>имеющих</a:t>
            </a:r>
            <a:r>
              <a:rPr lang="ru-RU" sz="1600" dirty="0" smtClean="0"/>
              <a:t> наемных </a:t>
            </a:r>
            <a:r>
              <a:rPr lang="ru-RU" sz="1600" dirty="0"/>
              <a:t>работников и </a:t>
            </a:r>
            <a:r>
              <a:rPr lang="ru-RU" sz="1600" dirty="0" smtClean="0"/>
              <a:t>осуществляющих </a:t>
            </a:r>
            <a:r>
              <a:rPr lang="ru-RU" sz="1600" u="sng" dirty="0"/>
              <a:t>торговлю </a:t>
            </a:r>
            <a:r>
              <a:rPr lang="ru-RU" sz="1600" dirty="0"/>
              <a:t>и (или) услуги </a:t>
            </a:r>
            <a:r>
              <a:rPr lang="ru-RU" sz="1600" u="sng" dirty="0"/>
              <a:t>общественного </a:t>
            </a:r>
            <a:r>
              <a:rPr lang="ru-RU" sz="1600" u="sng" dirty="0" smtClean="0"/>
              <a:t>питания</a:t>
            </a:r>
            <a:r>
              <a:rPr lang="ru-RU" sz="1600" dirty="0" smtClean="0"/>
              <a:t> онлайн-ККТ </a:t>
            </a:r>
            <a:r>
              <a:rPr lang="ru-RU" sz="1600" dirty="0"/>
              <a:t>должна быть зарегистрирована в </a:t>
            </a:r>
            <a:r>
              <a:rPr lang="ru-RU" sz="1600" dirty="0" smtClean="0"/>
              <a:t>налоговых органах с </a:t>
            </a:r>
            <a:r>
              <a:rPr lang="ru-RU" sz="1600" dirty="0"/>
              <a:t>1 февраля 2017 года </a:t>
            </a:r>
            <a:r>
              <a:rPr lang="ru-RU" sz="1600" u="sng" dirty="0"/>
              <a:t>до 1 июля 2018 </a:t>
            </a:r>
            <a:r>
              <a:rPr lang="ru-RU" sz="1600" u="sng" dirty="0" smtClean="0"/>
              <a:t>года. </a:t>
            </a:r>
            <a:r>
              <a:rPr lang="ru-RU" sz="1600" dirty="0" smtClean="0"/>
              <a:t>Налог </a:t>
            </a:r>
            <a:r>
              <a:rPr lang="ru-RU" sz="1600" dirty="0"/>
              <a:t>уменьшается за налоговые периоды 2018 </a:t>
            </a:r>
            <a:r>
              <a:rPr lang="ru-RU" sz="1600" dirty="0" smtClean="0"/>
              <a:t>года.</a:t>
            </a:r>
          </a:p>
          <a:p>
            <a:pPr marL="604383" indent="-28575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Все остальные ИП должны зарегистрировать ККТ с </a:t>
            </a:r>
            <a:r>
              <a:rPr lang="ru-RU" sz="1600" dirty="0"/>
              <a:t>1 февраля 2017 года </a:t>
            </a:r>
            <a:r>
              <a:rPr lang="ru-RU" sz="1600" u="sng" dirty="0"/>
              <a:t>до 1 июля 2019 </a:t>
            </a:r>
            <a:r>
              <a:rPr lang="ru-RU" sz="1600" u="sng" dirty="0" smtClean="0"/>
              <a:t>года. </a:t>
            </a:r>
            <a:r>
              <a:rPr lang="ru-RU" sz="1600" dirty="0" smtClean="0"/>
              <a:t>Налог </a:t>
            </a:r>
            <a:r>
              <a:rPr lang="ru-RU" sz="1600" dirty="0"/>
              <a:t>уменьшается за налоговые периоды 2018 - 2019 годов.</a:t>
            </a:r>
          </a:p>
          <a:p>
            <a:pPr algn="just"/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2630" y="302079"/>
            <a:ext cx="7365171" cy="976559"/>
          </a:xfrm>
        </p:spPr>
        <p:txBody>
          <a:bodyPr/>
          <a:lstStyle/>
          <a:p>
            <a:pPr lvl="0" algn="ctr"/>
            <a:r>
              <a:rPr lang="ru-RU" sz="2000" dirty="0"/>
              <a:t>Порядок </a:t>
            </a:r>
            <a:r>
              <a:rPr lang="ru-RU" sz="2000" dirty="0" smtClean="0"/>
              <a:t>уменьшения исчисленного налога на </a:t>
            </a:r>
            <a:r>
              <a:rPr lang="ru-RU" sz="2000" dirty="0"/>
              <a:t>суммы расходов на приобретение </a:t>
            </a:r>
            <a:r>
              <a:rPr lang="ru-RU" sz="2000" dirty="0" smtClean="0"/>
              <a:t>онлайн-ККТ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935318-44FE-42B3-B076-75DF83B42F6A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49979" y="968566"/>
            <a:ext cx="7782461" cy="0"/>
          </a:xfrm>
          <a:prstGeom prst="line">
            <a:avLst/>
          </a:prstGeom>
          <a:ln w="127000" cmpd="thickThin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196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4" y="4531069"/>
            <a:ext cx="619711" cy="473876"/>
          </a:xfrm>
          <a:prstGeom prst="rect">
            <a:avLst/>
          </a:prstGeom>
        </p:spPr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7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822637" y="327746"/>
            <a:ext cx="7260235" cy="461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Проблемные вопросы</a:t>
            </a:r>
            <a:endParaRPr lang="ru-RU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49979" y="1061714"/>
            <a:ext cx="7782461" cy="0"/>
          </a:xfrm>
          <a:prstGeom prst="line">
            <a:avLst/>
          </a:prstGeom>
          <a:ln w="127000" cmpd="thickThin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633856" y="1090941"/>
            <a:ext cx="7637795" cy="2880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just"/>
            <a:r>
              <a:rPr lang="ru-RU" sz="1800" u="sng" dirty="0" smtClean="0">
                <a:solidFill>
                  <a:schemeClr val="tx1"/>
                </a:solidFill>
              </a:rPr>
              <a:t>ВОПРОС</a:t>
            </a:r>
            <a:r>
              <a:rPr lang="ru-RU" sz="1800" dirty="0" smtClean="0">
                <a:solidFill>
                  <a:schemeClr val="tx1"/>
                </a:solidFill>
              </a:rPr>
              <a:t>: Правомерно ли применение </a:t>
            </a:r>
            <a:r>
              <a:rPr lang="ru-RU" sz="1800" dirty="0">
                <a:solidFill>
                  <a:schemeClr val="tx1"/>
                </a:solidFill>
              </a:rPr>
              <a:t>налогоплательщиками </a:t>
            </a:r>
            <a:r>
              <a:rPr lang="ru-RU" sz="1800" dirty="0" smtClean="0">
                <a:solidFill>
                  <a:schemeClr val="tx1"/>
                </a:solidFill>
              </a:rPr>
              <a:t>ПСН </a:t>
            </a:r>
            <a:r>
              <a:rPr lang="ru-RU" sz="1800" dirty="0">
                <a:solidFill>
                  <a:schemeClr val="tx1"/>
                </a:solidFill>
              </a:rPr>
              <a:t>вычета по расходам на приобретение </a:t>
            </a:r>
            <a:r>
              <a:rPr lang="ru-RU" sz="1800" dirty="0" smtClean="0">
                <a:solidFill>
                  <a:schemeClr val="tx1"/>
                </a:solidFill>
              </a:rPr>
              <a:t>ККТ в </a:t>
            </a:r>
            <a:r>
              <a:rPr lang="ru-RU" sz="1800" dirty="0">
                <a:solidFill>
                  <a:schemeClr val="tx1"/>
                </a:solidFill>
              </a:rPr>
              <a:t>случае, если ККТ приобретается на условиях рассрочки оплаты, </a:t>
            </a:r>
            <a:r>
              <a:rPr lang="ru-RU" sz="1800" dirty="0" smtClean="0">
                <a:solidFill>
                  <a:schemeClr val="tx1"/>
                </a:solidFill>
              </a:rPr>
              <a:t> в </a:t>
            </a:r>
            <a:r>
              <a:rPr lang="ru-RU" sz="1800" dirty="0">
                <a:solidFill>
                  <a:schemeClr val="tx1"/>
                </a:solidFill>
              </a:rPr>
              <a:t>период применения вычета расходы полностью не </a:t>
            </a:r>
            <a:r>
              <a:rPr lang="ru-RU" sz="1800" dirty="0" smtClean="0">
                <a:solidFill>
                  <a:schemeClr val="tx1"/>
                </a:solidFill>
              </a:rPr>
              <a:t>оплачены?</a:t>
            </a:r>
            <a:endParaRPr lang="ru-RU" sz="1800" dirty="0">
              <a:solidFill>
                <a:schemeClr val="tx1"/>
              </a:solidFill>
            </a:endParaRPr>
          </a:p>
          <a:p>
            <a:pPr marL="457200" indent="-457200" algn="just">
              <a:buAutoNum type="arabicPeriod"/>
            </a:pPr>
            <a:endParaRPr lang="ru-RU" sz="1800" b="0" dirty="0">
              <a:solidFill>
                <a:schemeClr val="tx1"/>
              </a:solidFill>
            </a:endParaRPr>
          </a:p>
          <a:p>
            <a:pPr algn="just"/>
            <a:r>
              <a:rPr lang="ru-RU" sz="1800" u="sng" dirty="0" smtClean="0">
                <a:solidFill>
                  <a:srgbClr val="0070C0"/>
                </a:solidFill>
              </a:rPr>
              <a:t>ОТВЕТ</a:t>
            </a:r>
            <a:r>
              <a:rPr lang="ru-RU" sz="1800" dirty="0" smtClean="0">
                <a:solidFill>
                  <a:srgbClr val="0070C0"/>
                </a:solidFill>
              </a:rPr>
              <a:t>: Налогоплательщики ЕНВД и ПСН вправе применить вычет по налогу на расходы, связанные с приобретением ККТ, если указанная ККТ передана в собственность налогоплательщику не позднее периода, установленного для регистрации ККТ в налоговом органе в целях применения налогового вычета.</a:t>
            </a:r>
            <a:endParaRPr lang="ru-RU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8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4" y="4531069"/>
            <a:ext cx="619711" cy="473876"/>
          </a:xfrm>
          <a:prstGeom prst="rect">
            <a:avLst/>
          </a:prstGeom>
        </p:spPr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8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685286" y="297085"/>
            <a:ext cx="7337190" cy="461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Проблемные вопросы</a:t>
            </a:r>
            <a:endParaRPr lang="ru-RU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831776" y="966023"/>
            <a:ext cx="7568507" cy="0"/>
          </a:xfrm>
          <a:prstGeom prst="line">
            <a:avLst/>
          </a:prstGeom>
          <a:ln w="127000" cmpd="thickThin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63352" y="1077340"/>
            <a:ext cx="8063233" cy="1329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just"/>
            <a:r>
              <a:rPr lang="ru-RU" sz="1600" u="sng" dirty="0" smtClean="0">
                <a:solidFill>
                  <a:schemeClr val="tx1"/>
                </a:solidFill>
              </a:rPr>
              <a:t>ВОПРОС</a:t>
            </a:r>
            <a:r>
              <a:rPr lang="ru-RU" sz="1600" dirty="0" smtClean="0">
                <a:solidFill>
                  <a:schemeClr val="tx1"/>
                </a:solidFill>
              </a:rPr>
              <a:t>: Возможно </a:t>
            </a:r>
            <a:r>
              <a:rPr lang="ru-RU" sz="1600" dirty="0">
                <a:solidFill>
                  <a:schemeClr val="tx1"/>
                </a:solidFill>
              </a:rPr>
              <a:t>ли применение налогоплательщиками ЕНВД и ПСН вычета по расходам в виде арендных платежей по полученной в аренду </a:t>
            </a:r>
            <a:r>
              <a:rPr lang="ru-RU" sz="1600" dirty="0" smtClean="0">
                <a:solidFill>
                  <a:schemeClr val="tx1"/>
                </a:solidFill>
              </a:rPr>
              <a:t>ККТ?</a:t>
            </a:r>
            <a:endParaRPr lang="ru-RU" sz="1600" dirty="0">
              <a:solidFill>
                <a:schemeClr val="tx1"/>
              </a:solidFill>
            </a:endParaRPr>
          </a:p>
          <a:p>
            <a:pPr algn="just"/>
            <a:r>
              <a:rPr lang="ru-RU" sz="1600" u="sng" dirty="0" smtClean="0">
                <a:solidFill>
                  <a:srgbClr val="0070C0"/>
                </a:solidFill>
              </a:rPr>
              <a:t>ОТВЕТ</a:t>
            </a:r>
            <a:r>
              <a:rPr lang="ru-RU" sz="1600" dirty="0" smtClean="0">
                <a:solidFill>
                  <a:srgbClr val="0070C0"/>
                </a:solidFill>
              </a:rPr>
              <a:t>: Сумма арендных платежей не включается в состав расходов на приобретение ККТ.</a:t>
            </a:r>
            <a:endParaRPr lang="en-US" sz="1600" dirty="0" smtClean="0">
              <a:solidFill>
                <a:srgbClr val="0070C0"/>
              </a:solidFill>
            </a:endParaRPr>
          </a:p>
          <a:p>
            <a:pPr algn="just"/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765908" y="2294115"/>
            <a:ext cx="7634376" cy="2388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just" defTabSz="891603">
              <a:spcBef>
                <a:spcPct val="20000"/>
              </a:spcBef>
            </a:pPr>
            <a:r>
              <a:rPr lang="ru-RU" sz="1600" b="1" u="sng" dirty="0" smtClean="0">
                <a:latin typeface="+mj-lt"/>
              </a:rPr>
              <a:t>ВОПРОС</a:t>
            </a:r>
            <a:r>
              <a:rPr lang="ru-RU" sz="1600" b="1" dirty="0" smtClean="0">
                <a:latin typeface="+mj-lt"/>
              </a:rPr>
              <a:t>: </a:t>
            </a:r>
            <a:r>
              <a:rPr lang="ru-RU" sz="1600" b="1" dirty="0">
                <a:latin typeface="+mj-lt"/>
              </a:rPr>
              <a:t>Возможно ли применение ИП вычета по расходам </a:t>
            </a:r>
            <a:r>
              <a:rPr lang="ru-RU" sz="1600" b="1" dirty="0" smtClean="0">
                <a:latin typeface="+mj-lt"/>
              </a:rPr>
              <a:t>на приобретение </a:t>
            </a:r>
            <a:r>
              <a:rPr lang="ru-RU" sz="1600" b="1" dirty="0">
                <a:latin typeface="+mj-lt"/>
              </a:rPr>
              <a:t>ККТ при осуществлении несколько видов деятельности, в </a:t>
            </a:r>
            <a:r>
              <a:rPr lang="ru-RU" sz="1600" b="1" dirty="0" err="1">
                <a:latin typeface="+mj-lt"/>
              </a:rPr>
              <a:t>т.ч</a:t>
            </a:r>
            <a:r>
              <a:rPr lang="ru-RU" sz="1600" b="1" dirty="0">
                <a:latin typeface="+mj-lt"/>
              </a:rPr>
              <a:t>. розничной торговли, при этом работники привлечены в деятельности, не связанной с розничной </a:t>
            </a:r>
            <a:r>
              <a:rPr lang="ru-RU" sz="1600" b="1" dirty="0" smtClean="0">
                <a:latin typeface="+mj-lt"/>
              </a:rPr>
              <a:t>торговлей ? </a:t>
            </a:r>
            <a:endParaRPr lang="ru-RU" sz="1600" b="1" dirty="0">
              <a:latin typeface="+mj-lt"/>
            </a:endParaRPr>
          </a:p>
          <a:p>
            <a:pPr algn="just" defTabSz="891603">
              <a:spcBef>
                <a:spcPct val="20000"/>
              </a:spcBef>
            </a:pPr>
            <a:r>
              <a:rPr lang="ru-RU" sz="1600" b="1" u="sng" dirty="0" smtClean="0">
                <a:solidFill>
                  <a:srgbClr val="0070C0"/>
                </a:solidFill>
                <a:latin typeface="+mj-lt"/>
              </a:rPr>
              <a:t>ОТВЕТ</a:t>
            </a:r>
            <a:r>
              <a:rPr lang="ru-RU" sz="1600" b="1" dirty="0">
                <a:solidFill>
                  <a:srgbClr val="0070C0"/>
                </a:solidFill>
                <a:latin typeface="+mj-lt"/>
              </a:rPr>
              <a:t>: ИП, имеющие работников, вне зависимости от того, используется ли их труд в розничной торговле или при осуществлении других видов деятельности, вправе произвести уменьшение налога только за налоговые периоды 2018 года.</a:t>
            </a:r>
          </a:p>
          <a:p>
            <a:pPr algn="just"/>
            <a:endParaRPr lang="ru-RU" sz="1600" dirty="0" smtClean="0"/>
          </a:p>
          <a:p>
            <a:pPr algn="just"/>
            <a:endParaRPr lang="ru-RU" sz="2000" b="1" dirty="0" smtClean="0"/>
          </a:p>
          <a:p>
            <a:pPr algn="just"/>
            <a:r>
              <a:rPr lang="ru-RU" sz="2000" b="1" dirty="0"/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003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4" y="4531069"/>
            <a:ext cx="619711" cy="473876"/>
          </a:xfrm>
          <a:prstGeom prst="rect">
            <a:avLst/>
          </a:prstGeom>
        </p:spPr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9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504825" y="1342913"/>
            <a:ext cx="7942428" cy="2412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just"/>
            <a:endParaRPr lang="ru-RU" sz="2000" b="0" dirty="0">
              <a:solidFill>
                <a:schemeClr val="tx1"/>
              </a:solidFill>
            </a:endParaRPr>
          </a:p>
          <a:p>
            <a:pPr algn="just"/>
            <a:r>
              <a:rPr lang="ru-RU" sz="1800" u="sng" dirty="0" smtClean="0">
                <a:solidFill>
                  <a:schemeClr val="tx1"/>
                </a:solidFill>
              </a:rPr>
              <a:t>ВОПРОС: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>
                <a:solidFill>
                  <a:schemeClr val="tx1"/>
                </a:solidFill>
              </a:rPr>
              <a:t>Вправе ли </a:t>
            </a:r>
            <a:r>
              <a:rPr lang="ru-RU" sz="1800" dirty="0" smtClean="0">
                <a:solidFill>
                  <a:schemeClr val="tx1"/>
                </a:solidFill>
              </a:rPr>
              <a:t>ИП – плательщик </a:t>
            </a:r>
            <a:r>
              <a:rPr lang="ru-RU" sz="1800" dirty="0">
                <a:solidFill>
                  <a:schemeClr val="tx1"/>
                </a:solidFill>
              </a:rPr>
              <a:t>ЕНВД или ПСН, осуществляющий розничную торговлю и привлекающий работников, применить вычет по налогу на расходы на приобретение ККТ в случае, если ККТ зарегистрирована 01.07.2018?</a:t>
            </a:r>
          </a:p>
          <a:p>
            <a:pPr marL="457200" indent="-457200" algn="just">
              <a:buAutoNum type="arabicPeriod"/>
            </a:pPr>
            <a:endParaRPr lang="ru-RU" sz="1800" dirty="0">
              <a:solidFill>
                <a:schemeClr val="tx1"/>
              </a:solidFill>
            </a:endParaRPr>
          </a:p>
          <a:p>
            <a:pPr algn="just"/>
            <a:r>
              <a:rPr lang="ru-RU" sz="1800" u="sng" dirty="0">
                <a:solidFill>
                  <a:srgbClr val="0070C0"/>
                </a:solidFill>
              </a:rPr>
              <a:t>ОТВЕТ:</a:t>
            </a:r>
            <a:r>
              <a:rPr lang="ru-RU" sz="1800" dirty="0">
                <a:solidFill>
                  <a:srgbClr val="0070C0"/>
                </a:solidFill>
              </a:rPr>
              <a:t> В указанном случае ИП вправе применить вычет при регистрации ККТ до </a:t>
            </a:r>
            <a:r>
              <a:rPr lang="ru-RU" sz="1800" dirty="0" smtClean="0">
                <a:solidFill>
                  <a:srgbClr val="0070C0"/>
                </a:solidFill>
              </a:rPr>
              <a:t>03.07.2018 (п. 7 ст. 6.1 НК РФ). </a:t>
            </a:r>
            <a:endParaRPr lang="ru-RU" sz="1800" dirty="0">
              <a:solidFill>
                <a:srgbClr val="0070C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303" y="1110376"/>
            <a:ext cx="7638950" cy="96020"/>
          </a:xfrm>
          <a:prstGeom prst="rect">
            <a:avLst/>
          </a:prstGeom>
        </p:spPr>
      </p:pic>
      <p:sp>
        <p:nvSpPr>
          <p:cNvPr id="9" name="Заголовок 4"/>
          <p:cNvSpPr txBox="1">
            <a:spLocks/>
          </p:cNvSpPr>
          <p:nvPr/>
        </p:nvSpPr>
        <p:spPr>
          <a:xfrm>
            <a:off x="914400" y="516429"/>
            <a:ext cx="7108076" cy="474620"/>
          </a:xfrm>
          <a:prstGeom prst="rect">
            <a:avLst/>
          </a:prstGeom>
          <a:noFill/>
        </p:spPr>
        <p:txBody>
          <a:bodyPr vert="horz" wrap="square" lIns="104269" tIns="52135" rIns="104269" bIns="52135" rtlCol="0" anchor="ctr">
            <a:spAutoFit/>
          </a:bodyPr>
          <a:lstStyle>
            <a:lvl1pPr marL="0" marR="0" indent="0" algn="l" defTabSz="891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tabLst/>
              <a:defRPr sz="4618" b="1" i="0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Проблемные </a:t>
            </a:r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вопросы</a:t>
            </a:r>
            <a:endParaRPr lang="ru-RU" sz="2400" b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931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esent_FNS2012_A4">
  <a:themeElements>
    <a:clrScheme name="Present_FNS2012_A4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Present_FNS2012_A4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_FNS2012_A4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resent_FNS2012_A4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27869</TotalTime>
  <Words>930</Words>
  <Application>Microsoft Office PowerPoint</Application>
  <PresentationFormat>Экран (16:9)</PresentationFormat>
  <Paragraphs>92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1_Present_FNS2012_A4</vt:lpstr>
      <vt:lpstr>2_Present_FNS2012_A4</vt:lpstr>
      <vt:lpstr> Законодательные основы применения патентной системы налогообложения. Преимущества патента при ведении предпринимательской деятельности.  </vt:lpstr>
      <vt:lpstr>Законодательные основы применения патентной системы налогообложения</vt:lpstr>
      <vt:lpstr>Патентная система налогообложения</vt:lpstr>
      <vt:lpstr>Ограничения при применении ПСН</vt:lpstr>
      <vt:lpstr>Преимущества патентной системы налогообложения </vt:lpstr>
      <vt:lpstr>Порядок уменьшения исчисленного налога на суммы расходов на приобретение онлайн-ККТ </vt:lpstr>
      <vt:lpstr>Проблемные вопросы</vt:lpstr>
      <vt:lpstr>Проблемные вопросы</vt:lpstr>
      <vt:lpstr>Презентация PowerPoint</vt:lpstr>
      <vt:lpstr>Динамика количества  патентов, выданных на территории Саратовской области (ед.)</vt:lpstr>
      <vt:lpstr>Количество патентов, выданных на территории Саратовской области в 2018 году  по видам деятельности</vt:lpstr>
      <vt:lpstr>Презентация PowerPoint</vt:lpstr>
      <vt:lpstr>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Фитисов Юрий Вячеславович</dc:creator>
  <cp:lastModifiedBy>Сметанников Сергей Станиславович</cp:lastModifiedBy>
  <cp:revision>667</cp:revision>
  <cp:lastPrinted>2018-11-22T12:15:45Z</cp:lastPrinted>
  <dcterms:created xsi:type="dcterms:W3CDTF">2014-09-05T06:24:30Z</dcterms:created>
  <dcterms:modified xsi:type="dcterms:W3CDTF">2019-02-26T07:56:07Z</dcterms:modified>
</cp:coreProperties>
</file>